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Lst>
  <p:notesMasterIdLst>
    <p:notesMasterId r:id="rId26"/>
  </p:notesMasterIdLst>
  <p:sldIdLst>
    <p:sldId id="256" r:id="rId3"/>
    <p:sldId id="257" r:id="rId4"/>
    <p:sldId id="258" r:id="rId5"/>
    <p:sldId id="259" r:id="rId6"/>
    <p:sldId id="260" r:id="rId7"/>
    <p:sldId id="261" r:id="rId8"/>
    <p:sldId id="277" r:id="rId9"/>
    <p:sldId id="273" r:id="rId10"/>
    <p:sldId id="279" r:id="rId11"/>
    <p:sldId id="262" r:id="rId12"/>
    <p:sldId id="274" r:id="rId13"/>
    <p:sldId id="263" r:id="rId14"/>
    <p:sldId id="278" r:id="rId15"/>
    <p:sldId id="264" r:id="rId16"/>
    <p:sldId id="280" r:id="rId17"/>
    <p:sldId id="265" r:id="rId18"/>
    <p:sldId id="275" r:id="rId19"/>
    <p:sldId id="267" r:id="rId20"/>
    <p:sldId id="268" r:id="rId21"/>
    <p:sldId id="269" r:id="rId22"/>
    <p:sldId id="270" r:id="rId23"/>
    <p:sldId id="271" r:id="rId24"/>
    <p:sldId id="272"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g+EnirZvS8QgirJ+5AZD+lftGfK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EA2FF0-B46A-4CA9-AF64-627CC08E223C}">
  <a:tblStyle styleId="{53EA2FF0-B46A-4CA9-AF64-627CC08E223C}"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201" autoAdjust="0"/>
  </p:normalViewPr>
  <p:slideViewPr>
    <p:cSldViewPr snapToGrid="0">
      <p:cViewPr varScale="1">
        <p:scale>
          <a:sx n="65" d="100"/>
          <a:sy n="65" d="100"/>
        </p:scale>
        <p:origin x="150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We developed a full stack deep learning web portal for several facial applications</a:t>
            </a:r>
            <a:endParaRPr dirty="0"/>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For facial emotion recognition we trained a VGG-like CNN architecture from scratch on FER-2013 dataset and we did not obtain accuracy better than around 60%, We combined this dataset with FERG-DB and trained the model again, this time we obtained accuracy of around 90%. </a:t>
            </a:r>
            <a:endParaRPr dirty="0"/>
          </a:p>
        </p:txBody>
      </p:sp>
      <p:sp>
        <p:nvSpPr>
          <p:cNvPr id="168" name="Google Shape;16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Again we deployed the model in </a:t>
            </a:r>
            <a:r>
              <a:rPr lang="en-US" dirty="0" err="1"/>
              <a:t>HexaFace</a:t>
            </a:r>
            <a:r>
              <a:rPr lang="en-US" dirty="0"/>
              <a:t>, and as you can see here it correctly predicts the emotion as happy.</a:t>
            </a:r>
            <a:endParaRPr dirty="0"/>
          </a:p>
        </p:txBody>
      </p:sp>
      <p:sp>
        <p:nvSpPr>
          <p:cNvPr id="158" name="Google Shape;15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6230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just" rtl="0">
              <a:lnSpc>
                <a:spcPct val="100000"/>
              </a:lnSpc>
              <a:spcBef>
                <a:spcPts val="0"/>
              </a:spcBef>
              <a:spcAft>
                <a:spcPts val="0"/>
              </a:spcAft>
              <a:buClr>
                <a:srgbClr val="595959"/>
              </a:buClr>
              <a:buSzPts val="1000"/>
              <a:buNone/>
            </a:pPr>
            <a:r>
              <a:rPr lang="en-US" dirty="0"/>
              <a:t>For face detection we trained MTCNN architecture on WIDER FACE dataset. This method first classify the face in image then put a bounding box and confidence score around it. The accuracy of 95% obtained for this model.</a:t>
            </a:r>
            <a:endParaRPr dirty="0"/>
          </a:p>
        </p:txBody>
      </p:sp>
      <p:sp>
        <p:nvSpPr>
          <p:cNvPr id="182" name="Google Shape;182;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shown here the model is deployed and can accurately detect multi-faces in the image.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16232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just" rtl="0">
              <a:lnSpc>
                <a:spcPct val="100000"/>
              </a:lnSpc>
              <a:spcBef>
                <a:spcPts val="0"/>
              </a:spcBef>
              <a:spcAft>
                <a:spcPts val="0"/>
              </a:spcAft>
              <a:buClr>
                <a:srgbClr val="595959"/>
              </a:buClr>
              <a:buSzPts val="1000"/>
              <a:buNone/>
            </a:pPr>
            <a:r>
              <a:rPr lang="en-US" b="1" dirty="0">
                <a:solidFill>
                  <a:schemeClr val="dk1"/>
                </a:solidFill>
                <a:latin typeface="Calibri"/>
                <a:ea typeface="Calibri"/>
                <a:cs typeface="Calibri"/>
                <a:sym typeface="Calibri"/>
              </a:rPr>
              <a:t>In the test set:</a:t>
            </a:r>
            <a:endParaRPr dirty="0"/>
          </a:p>
          <a:p>
            <a:pPr marL="285750" lvl="0" indent="-285750" algn="just" rtl="0">
              <a:lnSpc>
                <a:spcPct val="100000"/>
              </a:lnSpc>
              <a:spcBef>
                <a:spcPts val="0"/>
              </a:spcBef>
              <a:spcAft>
                <a:spcPts val="0"/>
              </a:spcAft>
              <a:buClr>
                <a:srgbClr val="595959"/>
              </a:buClr>
              <a:buSzPts val="1000"/>
              <a:buFont typeface="Arial"/>
              <a:buChar char="•"/>
            </a:pPr>
            <a:r>
              <a:rPr lang="en-US" b="1" dirty="0">
                <a:solidFill>
                  <a:schemeClr val="dk1"/>
                </a:solidFill>
                <a:latin typeface="Calibri"/>
                <a:ea typeface="Calibri"/>
                <a:cs typeface="Calibri"/>
                <a:sym typeface="Calibri"/>
              </a:rPr>
              <a:t>Half of the pairs are chosen to be for the same person [but different poses].</a:t>
            </a:r>
            <a:endParaRPr dirty="0"/>
          </a:p>
          <a:p>
            <a:pPr marL="285750" lvl="0" indent="-285750" algn="just" rtl="0">
              <a:lnSpc>
                <a:spcPct val="100000"/>
              </a:lnSpc>
              <a:spcBef>
                <a:spcPts val="0"/>
              </a:spcBef>
              <a:spcAft>
                <a:spcPts val="0"/>
              </a:spcAft>
              <a:buClr>
                <a:srgbClr val="595959"/>
              </a:buClr>
              <a:buSzPts val="1000"/>
              <a:buFont typeface="Arial"/>
              <a:buChar char="•"/>
            </a:pPr>
            <a:r>
              <a:rPr lang="en-US" b="1" dirty="0">
                <a:solidFill>
                  <a:schemeClr val="dk1"/>
                </a:solidFill>
                <a:latin typeface="Calibri"/>
                <a:ea typeface="Calibri"/>
                <a:cs typeface="Calibri"/>
                <a:sym typeface="Calibri"/>
              </a:rPr>
              <a:t>The other half pairs are chosen to be for the different persons.</a:t>
            </a:r>
            <a:endParaRPr dirty="0"/>
          </a:p>
          <a:p>
            <a:pPr marL="0" lvl="0" indent="0" algn="just" rtl="0">
              <a:lnSpc>
                <a:spcPct val="100000"/>
              </a:lnSpc>
              <a:spcBef>
                <a:spcPts val="0"/>
              </a:spcBef>
              <a:spcAft>
                <a:spcPts val="0"/>
              </a:spcAft>
              <a:buClr>
                <a:srgbClr val="595959"/>
              </a:buClr>
              <a:buSzPts val="1000"/>
              <a:buFont typeface="Arial"/>
              <a:buNone/>
            </a:pPr>
            <a:endParaRPr b="1" dirty="0">
              <a:solidFill>
                <a:schemeClr val="dk1"/>
              </a:solidFill>
              <a:latin typeface="Calibri"/>
              <a:ea typeface="Calibri"/>
              <a:cs typeface="Calibri"/>
              <a:sym typeface="Calibri"/>
            </a:endParaRPr>
          </a:p>
          <a:p>
            <a:pPr marL="457200" lvl="0" indent="-228600" algn="just" rtl="0">
              <a:lnSpc>
                <a:spcPct val="100000"/>
              </a:lnSpc>
              <a:spcBef>
                <a:spcPts val="0"/>
              </a:spcBef>
              <a:spcAft>
                <a:spcPts val="0"/>
              </a:spcAft>
              <a:buClr>
                <a:srgbClr val="595959"/>
              </a:buClr>
              <a:buSzPts val="1000"/>
              <a:buNone/>
            </a:pPr>
            <a:r>
              <a:rPr lang="en-US" b="1" dirty="0">
                <a:solidFill>
                  <a:schemeClr val="dk1"/>
                </a:solidFill>
                <a:latin typeface="Calibri"/>
                <a:ea typeface="Calibri"/>
                <a:cs typeface="Calibri"/>
                <a:sym typeface="Calibri"/>
              </a:rPr>
              <a:t>The system verified all the faces of the same person to be a match. </a:t>
            </a:r>
            <a:endParaRPr dirty="0"/>
          </a:p>
          <a:p>
            <a:pPr marL="457200" lvl="0" indent="-228600" algn="just" rtl="0">
              <a:lnSpc>
                <a:spcPct val="100000"/>
              </a:lnSpc>
              <a:spcBef>
                <a:spcPts val="0"/>
              </a:spcBef>
              <a:spcAft>
                <a:spcPts val="0"/>
              </a:spcAft>
              <a:buClr>
                <a:srgbClr val="595959"/>
              </a:buClr>
              <a:buSzPts val="1000"/>
              <a:buNone/>
            </a:pPr>
            <a:r>
              <a:rPr lang="en-US" b="1" dirty="0">
                <a:solidFill>
                  <a:schemeClr val="dk1"/>
                </a:solidFill>
                <a:latin typeface="Calibri"/>
                <a:ea typeface="Calibri"/>
                <a:cs typeface="Calibri"/>
                <a:sym typeface="Calibri"/>
              </a:rPr>
              <a:t>However, some of non-matching faces are also verified as match.</a:t>
            </a:r>
            <a:endParaRPr dirty="0"/>
          </a:p>
        </p:txBody>
      </p:sp>
      <p:sp>
        <p:nvSpPr>
          <p:cNvPr id="194" name="Google Shape;194;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14</a:t>
            </a:fld>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slide shows the deployment of face verification model in </a:t>
            </a:r>
            <a:r>
              <a:rPr lang="en-US" dirty="0" err="1"/>
              <a:t>HexaFace</a:t>
            </a:r>
            <a:r>
              <a:rPr lang="en-US" dirty="0"/>
              <a:t>. </a:t>
            </a:r>
            <a:endParaRPr dirty="0"/>
          </a:p>
        </p:txBody>
      </p:sp>
      <p:sp>
        <p:nvSpPr>
          <p:cNvPr id="158" name="Google Shape;15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12977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347ec7af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8347ec7af3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206" name="Google Shape;206;g8347ec7af3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58" name="Google Shape;15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1332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347ec7af3_5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8347ec7af3_5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 name="Google Shape;224;g8347ec7af3_5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347ec7af3_5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g8347ec7af3_5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g8347ec7af3_5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Today we present our motivation, approach, methodology employed, followed by results and demonstration of our product. </a:t>
            </a:r>
            <a:endParaRPr dirty="0"/>
          </a:p>
        </p:txBody>
      </p:sp>
      <p:sp>
        <p:nvSpPr>
          <p:cNvPr id="112" name="Google Shape;11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246" name="Google Shape;24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scratch the last layer of the model and remove the Softmax function to have a vector of 2622 facial features.</a:t>
            </a:r>
            <a:endParaRPr/>
          </a:p>
          <a:p>
            <a:pPr marL="0" lvl="0" indent="0" algn="l" rtl="0">
              <a:lnSpc>
                <a:spcPct val="100000"/>
              </a:lnSpc>
              <a:spcBef>
                <a:spcPts val="0"/>
              </a:spcBef>
              <a:spcAft>
                <a:spcPts val="0"/>
              </a:spcAft>
              <a:buSzPts val="1400"/>
              <a:buNone/>
            </a:pPr>
            <a:r>
              <a:rPr lang="en-US"/>
              <a:t>These vectors will be sent to a distance function (Cosine or Euclidean) to compute the distance.</a:t>
            </a:r>
            <a:endParaRPr/>
          </a:p>
          <a:p>
            <a:pPr marL="0" lvl="0" indent="0" algn="l" rtl="0">
              <a:lnSpc>
                <a:spcPct val="100000"/>
              </a:lnSpc>
              <a:spcBef>
                <a:spcPts val="0"/>
              </a:spcBef>
              <a:spcAft>
                <a:spcPts val="0"/>
              </a:spcAft>
              <a:buSzPts val="1400"/>
              <a:buNone/>
            </a:pPr>
            <a:r>
              <a:rPr lang="en-US"/>
              <a:t>If the distance is less than a threshold (t), two faces will be verified as a match.</a:t>
            </a:r>
            <a:endParaRPr/>
          </a:p>
          <a:p>
            <a:pPr marL="0" lvl="0" indent="0" algn="l" rtl="0">
              <a:lnSpc>
                <a:spcPct val="100000"/>
              </a:lnSpc>
              <a:spcBef>
                <a:spcPts val="0"/>
              </a:spcBef>
              <a:spcAft>
                <a:spcPts val="0"/>
              </a:spcAft>
              <a:buSzPts val="1400"/>
              <a:buNone/>
            </a:pPr>
            <a:r>
              <a:rPr lang="en-US"/>
              <a:t>Otherwise, they will be a non-match.</a:t>
            </a:r>
            <a:endParaRPr/>
          </a:p>
        </p:txBody>
      </p:sp>
      <p:sp>
        <p:nvSpPr>
          <p:cNvPr id="273" name="Google Shape;27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8347ec7af3_9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g8347ec7af3_9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2250">
                <a:highlight>
                  <a:srgbClr val="FFFFFF"/>
                </a:highlight>
                <a:latin typeface="Georgia"/>
                <a:ea typeface="Georgia"/>
                <a:cs typeface="Georgia"/>
                <a:sym typeface="Georgia"/>
              </a:rPr>
              <a:t> In this paper, we propose a new framework to integrate these two tasks(face detection and face alignment) using unified cascaded CNNs by multi-task learning. The proposed CNNs consist of three stages. In the first stage, it produces candidate windows quickly through a shallow CNN. Then, it refines the windows to reject a large number of non-faces windows through a more complex CNN. Finally, it uses a more powerful CNN to refine the result and output facial landmarks positions. “</a:t>
            </a:r>
            <a:endParaRPr/>
          </a:p>
        </p:txBody>
      </p:sp>
      <p:sp>
        <p:nvSpPr>
          <p:cNvPr id="295" name="Google Shape;295;g8347ec7af3_9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347ec7af3_8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g8347ec7af3_8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 name="Google Shape;304;g8347ec7af3_8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Our focus is on 6 facial applications: 1. </a:t>
            </a:r>
            <a:r>
              <a:rPr lang="en-US" sz="1200" b="1" dirty="0">
                <a:solidFill>
                  <a:srgbClr val="000000"/>
                </a:solidFill>
              </a:rPr>
              <a:t>Face Detection, face Recognition, face synthesis, gender and age prediction as well as facial emotion recognition.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000000"/>
                </a:solidFill>
              </a:rPr>
              <a:t>These tasks are extremely important for user identification and authentication, in secure access control systems for ATMs and phones, criminal identification, helping blind people, as well for face anonymization in privacy protection, in smart advertising, in automated monitoring systems for seniors, and patients, and the list can go on. </a:t>
            </a:r>
          </a:p>
          <a:p>
            <a:pPr marL="0" lvl="0" indent="0" algn="l" rtl="0">
              <a:spcBef>
                <a:spcPts val="0"/>
              </a:spcBef>
              <a:spcAft>
                <a:spcPts val="0"/>
              </a:spcAft>
              <a:buNone/>
            </a:pPr>
            <a:endParaRPr dirty="0"/>
          </a:p>
        </p:txBody>
      </p:sp>
      <p:sp>
        <p:nvSpPr>
          <p:cNvPr id="120" name="Google Shape;12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For full-stack deployment, we first trained the models on appropriate dataset with deep learning methods, and evaluate them separately for each task, then we developed a web application in Django framework to deploy the models.</a:t>
            </a:r>
            <a:endParaRPr dirty="0"/>
          </a:p>
        </p:txBody>
      </p:sp>
      <p:sp>
        <p:nvSpPr>
          <p:cNvPr id="132" name="Google Shape;13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Convolutional neural nets were the primary method used for feature extraction from images, the figure show a typical CNN architecture with five convolutional layers, 2 fully connected layer and the last layer for classification. We developed convnets from scratch, as well we used transfer learning with VGG16 for classification tasks. </a:t>
            </a:r>
            <a:r>
              <a:rPr lang="en-US" sz="1200" b="0" i="0" u="none" strike="noStrike" cap="none" dirty="0">
                <a:solidFill>
                  <a:srgbClr val="000000"/>
                </a:solidFill>
                <a:latin typeface="Calibri"/>
                <a:ea typeface="Calibri"/>
                <a:cs typeface="Calibri"/>
                <a:sym typeface="Calibri"/>
              </a:rPr>
              <a:t>For facial synthesis and face recognition we employed </a:t>
            </a:r>
            <a:r>
              <a:rPr lang="en-US" sz="1200" b="1" i="0" u="none" strike="noStrike" cap="none" dirty="0">
                <a:solidFill>
                  <a:srgbClr val="000000"/>
                </a:solidFill>
                <a:latin typeface="Calibri"/>
                <a:ea typeface="Calibri"/>
                <a:cs typeface="Calibri"/>
                <a:sym typeface="Calibri"/>
              </a:rPr>
              <a:t>generative adversarial networks </a:t>
            </a:r>
            <a:r>
              <a:rPr lang="en-US" sz="1200" b="0" i="0" u="none" strike="noStrike" cap="none" dirty="0">
                <a:solidFill>
                  <a:srgbClr val="000000"/>
                </a:solidFill>
                <a:latin typeface="Calibri"/>
                <a:ea typeface="Calibri"/>
                <a:cs typeface="Calibri"/>
                <a:sym typeface="Calibri"/>
              </a:rPr>
              <a:t>and </a:t>
            </a:r>
            <a:r>
              <a:rPr lang="en-US" sz="1200" b="1" i="0" u="none" strike="noStrike" cap="none" dirty="0">
                <a:solidFill>
                  <a:srgbClr val="000000"/>
                </a:solidFill>
                <a:latin typeface="Calibri"/>
                <a:ea typeface="Calibri"/>
                <a:cs typeface="Calibri"/>
                <a:sym typeface="Calibri"/>
              </a:rPr>
              <a:t>one-shot learning, respectively.</a:t>
            </a:r>
            <a:br>
              <a:rPr lang="en-US" sz="1200" b="0" i="0" u="none" strike="noStrike" cap="none" dirty="0">
                <a:solidFill>
                  <a:srgbClr val="000000"/>
                </a:solidFill>
                <a:latin typeface="Calibri"/>
                <a:ea typeface="Calibri"/>
                <a:cs typeface="Calibri"/>
                <a:sym typeface="Calibri"/>
              </a:rPr>
            </a:br>
            <a:endParaRPr lang="en-US" sz="1200" b="0" i="0" u="none" strike="noStrike" cap="none" dirty="0">
              <a:solidFill>
                <a:srgbClr val="000000"/>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dirty="0"/>
          </a:p>
        </p:txBody>
      </p:sp>
      <p:sp>
        <p:nvSpPr>
          <p:cNvPr id="148" name="Google Shape;1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For gender and age prediction, we used </a:t>
            </a:r>
            <a:r>
              <a:rPr lang="en-US" dirty="0" err="1"/>
              <a:t>imdb</a:t>
            </a:r>
            <a:r>
              <a:rPr lang="en-US" dirty="0"/>
              <a:t>-wiki dataset, and transfer learning with VGG16 to extract the features, then we trained a classifier on top of that for gender and age predictions. An accuracy above 95% obtained for gender prediction and +/6 year for age estimation.</a:t>
            </a:r>
            <a:endParaRPr dirty="0"/>
          </a:p>
        </p:txBody>
      </p:sp>
      <p:sp>
        <p:nvSpPr>
          <p:cNvPr id="158" name="Google Shape;15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first page of our web application, we named it </a:t>
            </a:r>
            <a:r>
              <a:rPr lang="en-US" dirty="0" err="1"/>
              <a:t>HexaFace</a:t>
            </a:r>
            <a:r>
              <a:rPr lang="en-US" dirty="0"/>
              <a:t> as it performs 6 facial applications.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6953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In this page we can choose and upload the image and click on process to predict the gender. As can be seen it is correctly predicted as female here.</a:t>
            </a:r>
            <a:endParaRPr dirty="0"/>
          </a:p>
        </p:txBody>
      </p:sp>
      <p:sp>
        <p:nvSpPr>
          <p:cNvPr id="158" name="Google Shape;15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6678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one is for age estimation and the model predicted as 70 years old, which is reasonable for this image.</a:t>
            </a:r>
            <a:endParaRPr dirty="0"/>
          </a:p>
        </p:txBody>
      </p:sp>
      <p:sp>
        <p:nvSpPr>
          <p:cNvPr id="158" name="Google Shape;15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0197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0" name="Google Shape;80;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2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8"/>
        <p:cNvGrpSpPr/>
        <p:nvPr/>
      </p:nvGrpSpPr>
      <p:grpSpPr>
        <a:xfrm>
          <a:off x="0" y="0"/>
          <a:ext cx="0" cy="0"/>
          <a:chOff x="0" y="0"/>
          <a:chExt cx="0" cy="0"/>
        </a:xfrm>
      </p:grpSpPr>
      <p:sp>
        <p:nvSpPr>
          <p:cNvPr id="39" name="Google Shape;39;p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1" name="Google Shape;4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7" name="Google Shape;4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7"/>
        <p:cNvGrpSpPr/>
        <p:nvPr/>
      </p:nvGrpSpPr>
      <p:grpSpPr>
        <a:xfrm>
          <a:off x="0" y="0"/>
          <a:ext cx="0" cy="0"/>
          <a:chOff x="0" y="0"/>
          <a:chExt cx="0" cy="0"/>
        </a:xfrm>
      </p:grpSpPr>
      <p:sp>
        <p:nvSpPr>
          <p:cNvPr id="58" name="Google Shape;58;p1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1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0"/>
        <p:cNvGrpSpPr/>
        <p:nvPr/>
      </p:nvGrpSpPr>
      <p:grpSpPr>
        <a:xfrm>
          <a:off x="0" y="0"/>
          <a:ext cx="0" cy="0"/>
          <a:chOff x="0" y="0"/>
          <a:chExt cx="0" cy="0"/>
        </a:xfrm>
      </p:grpSpPr>
      <p:sp>
        <p:nvSpPr>
          <p:cNvPr id="101" name="Google Shape;101;p1"/>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pic>
        <p:nvPicPr>
          <p:cNvPr id="102" name="Google Shape;102;p1" descr="A picture containing animal, sitting, dark, looking&#10;&#10;Description automatically generated"/>
          <p:cNvPicPr preferRelativeResize="0"/>
          <p:nvPr/>
        </p:nvPicPr>
        <p:blipFill rotWithShape="1">
          <a:blip r:embed="rId3">
            <a:alphaModFix/>
          </a:blip>
          <a:srcRect l="29595" t="9091" r="5769"/>
          <a:stretch/>
        </p:blipFill>
        <p:spPr>
          <a:xfrm>
            <a:off x="3523488" y="10"/>
            <a:ext cx="8668512" cy="6857990"/>
          </a:xfrm>
          <a:prstGeom prst="rect">
            <a:avLst/>
          </a:prstGeom>
          <a:noFill/>
          <a:ln>
            <a:noFill/>
          </a:ln>
        </p:spPr>
      </p:pic>
      <p:sp>
        <p:nvSpPr>
          <p:cNvPr id="103" name="Google Shape;103;p1"/>
          <p:cNvSpPr/>
          <p:nvPr/>
        </p:nvSpPr>
        <p:spPr>
          <a:xfrm>
            <a:off x="3" y="0"/>
            <a:ext cx="9339206" cy="6858000"/>
          </a:xfrm>
          <a:prstGeom prst="rect">
            <a:avLst/>
          </a:prstGeom>
          <a:gradFill>
            <a:gsLst>
              <a:gs pos="0">
                <a:srgbClr val="000000">
                  <a:alpha val="0"/>
                </a:srgbClr>
              </a:gs>
              <a:gs pos="33000">
                <a:srgbClr val="000000">
                  <a:alpha val="62352"/>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104" name="Google Shape;104;p1"/>
          <p:cNvSpPr txBox="1">
            <a:spLocks noGrp="1"/>
          </p:cNvSpPr>
          <p:nvPr>
            <p:ph type="ctrTitle"/>
          </p:nvPr>
        </p:nvSpPr>
        <p:spPr>
          <a:xfrm>
            <a:off x="416785" y="771988"/>
            <a:ext cx="6899213" cy="160533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Calibri"/>
              <a:buNone/>
            </a:pPr>
            <a:r>
              <a:rPr lang="en-US" sz="4400" b="1" dirty="0"/>
              <a:t>Deep Learning-based Web Portal for Facial Applications</a:t>
            </a:r>
            <a:endParaRPr dirty="0"/>
          </a:p>
        </p:txBody>
      </p:sp>
      <p:sp>
        <p:nvSpPr>
          <p:cNvPr id="105" name="Google Shape;105;p1"/>
          <p:cNvSpPr txBox="1">
            <a:spLocks noGrp="1"/>
          </p:cNvSpPr>
          <p:nvPr>
            <p:ph type="subTitle" idx="1"/>
          </p:nvPr>
        </p:nvSpPr>
        <p:spPr>
          <a:xfrm>
            <a:off x="477980" y="4711512"/>
            <a:ext cx="4605464" cy="1369551"/>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Big Data Squad</a:t>
            </a:r>
            <a:endParaRPr dirty="0"/>
          </a:p>
          <a:p>
            <a:pPr marL="0" lvl="0" indent="0" algn="l" rtl="0">
              <a:lnSpc>
                <a:spcPct val="70000"/>
              </a:lnSpc>
              <a:spcBef>
                <a:spcPts val="1000"/>
              </a:spcBef>
              <a:spcAft>
                <a:spcPts val="0"/>
              </a:spcAft>
              <a:buClr>
                <a:schemeClr val="lt1"/>
              </a:buClr>
              <a:buSzPts val="1850"/>
              <a:buNone/>
            </a:pPr>
            <a:r>
              <a:rPr lang="en-US" sz="1850" dirty="0"/>
              <a:t>CMPT 733 </a:t>
            </a:r>
            <a:endParaRPr dirty="0"/>
          </a:p>
          <a:p>
            <a:pPr marL="0" lvl="0" indent="0" algn="l" rtl="0">
              <a:lnSpc>
                <a:spcPct val="70000"/>
              </a:lnSpc>
              <a:spcBef>
                <a:spcPts val="1000"/>
              </a:spcBef>
              <a:spcAft>
                <a:spcPts val="0"/>
              </a:spcAft>
              <a:buClr>
                <a:schemeClr val="lt1"/>
              </a:buClr>
              <a:buSzPts val="1850"/>
              <a:buNone/>
            </a:pPr>
            <a:r>
              <a:rPr lang="en-US" sz="1850" dirty="0"/>
              <a:t>Final Project Presentation</a:t>
            </a:r>
            <a:endParaRPr dirty="0"/>
          </a:p>
          <a:p>
            <a:pPr marL="0" lvl="0" indent="0" algn="l" rtl="0">
              <a:lnSpc>
                <a:spcPct val="70000"/>
              </a:lnSpc>
              <a:spcBef>
                <a:spcPts val="1000"/>
              </a:spcBef>
              <a:spcAft>
                <a:spcPts val="0"/>
              </a:spcAft>
              <a:buClr>
                <a:schemeClr val="lt1"/>
              </a:buClr>
              <a:buSzPts val="1850"/>
              <a:buNone/>
            </a:pPr>
            <a:r>
              <a:rPr lang="en-US" sz="1850" dirty="0"/>
              <a:t>Spring 2020</a:t>
            </a:r>
            <a:endParaRPr dirty="0"/>
          </a:p>
        </p:txBody>
      </p:sp>
      <p:sp>
        <p:nvSpPr>
          <p:cNvPr id="106" name="Google Shape;106;p1"/>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sp>
        <p:nvSpPr>
          <p:cNvPr id="107" name="Google Shape;107;p1"/>
          <p:cNvSpPr/>
          <p:nvPr/>
        </p:nvSpPr>
        <p:spPr>
          <a:xfrm>
            <a:off x="481029" y="4546920"/>
            <a:ext cx="3977640"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FFFFFF"/>
              </a:solidFill>
              <a:latin typeface="Calibri"/>
              <a:ea typeface="Calibri"/>
              <a:cs typeface="Calibri"/>
              <a:sym typeface="Calibri"/>
            </a:endParaRPr>
          </a:p>
        </p:txBody>
      </p:sp>
      <p:sp>
        <p:nvSpPr>
          <p:cNvPr id="108" name="Google Shape;108;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7" descr="A screenshot of a cell phone&#10;&#10;Description automatically generated"/>
          <p:cNvPicPr preferRelativeResize="0"/>
          <p:nvPr/>
        </p:nvPicPr>
        <p:blipFill rotWithShape="1">
          <a:blip r:embed="rId3">
            <a:alphaModFix/>
          </a:blip>
          <a:srcRect l="6210"/>
          <a:stretch/>
        </p:blipFill>
        <p:spPr>
          <a:xfrm>
            <a:off x="8002730" y="3065197"/>
            <a:ext cx="3958939" cy="3181571"/>
          </a:xfrm>
          <a:prstGeom prst="rect">
            <a:avLst/>
          </a:prstGeom>
          <a:noFill/>
          <a:ln>
            <a:noFill/>
          </a:ln>
        </p:spPr>
      </p:pic>
      <p:sp>
        <p:nvSpPr>
          <p:cNvPr id="171" name="Google Shape;171;p27"/>
          <p:cNvSpPr txBox="1">
            <a:spLocks noGrp="1"/>
          </p:cNvSpPr>
          <p:nvPr>
            <p:ph type="title"/>
          </p:nvPr>
        </p:nvSpPr>
        <p:spPr>
          <a:xfrm>
            <a:off x="838200" y="-80530"/>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3600" b="1" dirty="0"/>
              <a:t>Facial Emotion Recognition</a:t>
            </a:r>
            <a:endParaRPr sz="4000" dirty="0"/>
          </a:p>
        </p:txBody>
      </p:sp>
      <p:sp>
        <p:nvSpPr>
          <p:cNvPr id="172" name="Google Shape;17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173" name="Google Shape;173;p27"/>
          <p:cNvSpPr txBox="1"/>
          <p:nvPr/>
        </p:nvSpPr>
        <p:spPr>
          <a:xfrm>
            <a:off x="682933" y="1406400"/>
            <a:ext cx="5220155" cy="2022600"/>
          </a:xfrm>
          <a:prstGeom prst="rect">
            <a:avLst/>
          </a:prstGeom>
          <a:noFill/>
          <a:ln>
            <a:noFill/>
          </a:ln>
        </p:spPr>
        <p:txBody>
          <a:bodyPr spcFirstLastPara="1" wrap="square" lIns="0" tIns="45700" rIns="0" bIns="45700" anchor="t" anchorCtr="0">
            <a:noAutofit/>
          </a:bodyPr>
          <a:lstStyle/>
          <a:p>
            <a:pPr marL="171450" marR="0" lvl="0" indent="-171450" algn="just" rtl="0">
              <a:lnSpc>
                <a:spcPct val="100000"/>
              </a:lnSpc>
              <a:spcBef>
                <a:spcPts val="0"/>
              </a:spcBef>
              <a:spcAft>
                <a:spcPts val="0"/>
              </a:spcAft>
              <a:buClr>
                <a:srgbClr val="595959"/>
              </a:buClr>
              <a:buSzPts val="1800"/>
              <a:buFont typeface="Arial"/>
              <a:buChar char="•"/>
            </a:pPr>
            <a:r>
              <a:rPr lang="en-US" sz="1800" b="1" i="0" u="none" strike="noStrike" cap="none" dirty="0">
                <a:solidFill>
                  <a:schemeClr val="dk1"/>
                </a:solidFill>
                <a:latin typeface="Calibri"/>
                <a:ea typeface="Calibri"/>
                <a:cs typeface="Calibri"/>
                <a:sym typeface="Calibri"/>
              </a:rPr>
              <a:t>Dataset</a:t>
            </a:r>
            <a:r>
              <a:rPr lang="en-US" sz="1800" b="0" i="0" u="none" strike="noStrike" cap="none" dirty="0">
                <a:solidFill>
                  <a:schemeClr val="dk1"/>
                </a:solidFill>
                <a:latin typeface="Calibri"/>
                <a:ea typeface="Calibri"/>
                <a:cs typeface="Calibri"/>
                <a:sym typeface="Calibri"/>
              </a:rPr>
              <a:t>: Combined FER-2013 and FERG-DB</a:t>
            </a:r>
            <a:endParaRPr dirty="0"/>
          </a:p>
          <a:p>
            <a:pPr marL="171450" marR="0" lvl="0" indent="-171450" algn="just" rtl="0">
              <a:lnSpc>
                <a:spcPct val="100000"/>
              </a:lnSpc>
              <a:spcBef>
                <a:spcPts val="0"/>
              </a:spcBef>
              <a:spcAft>
                <a:spcPts val="0"/>
              </a:spcAft>
              <a:buClr>
                <a:srgbClr val="595959"/>
              </a:buClr>
              <a:buSzPts val="1800"/>
              <a:buFont typeface="Arial"/>
              <a:buChar char="•"/>
            </a:pPr>
            <a:r>
              <a:rPr lang="en-US" sz="1800" b="1" i="0" u="none" strike="noStrike" cap="none" dirty="0">
                <a:solidFill>
                  <a:schemeClr val="dk1"/>
                </a:solidFill>
                <a:latin typeface="Calibri"/>
                <a:ea typeface="Calibri"/>
                <a:cs typeface="Calibri"/>
                <a:sym typeface="Calibri"/>
              </a:rPr>
              <a:t>Method</a:t>
            </a:r>
            <a:r>
              <a:rPr lang="en-US" sz="1800" b="0" i="0" u="none" strike="noStrike" cap="none" dirty="0">
                <a:solidFill>
                  <a:schemeClr val="dk1"/>
                </a:solidFill>
                <a:latin typeface="Calibri"/>
                <a:ea typeface="Calibri"/>
                <a:cs typeface="Calibri"/>
                <a:sym typeface="Calibri"/>
              </a:rPr>
              <a:t>: VGG-like CNN developed from scratch</a:t>
            </a:r>
            <a:endParaRPr sz="1800" b="0" i="0" u="none" strike="noStrike" cap="none" dirty="0">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595959"/>
              </a:buClr>
              <a:buSzPts val="1800"/>
              <a:buFont typeface="Arial"/>
              <a:buChar char="•"/>
            </a:pPr>
            <a:r>
              <a:rPr lang="en-US" sz="1800" b="1" i="0" u="none" strike="noStrike" cap="none" dirty="0">
                <a:solidFill>
                  <a:schemeClr val="dk1"/>
                </a:solidFill>
                <a:latin typeface="Calibri"/>
                <a:ea typeface="Calibri"/>
                <a:cs typeface="Calibri"/>
                <a:sym typeface="Calibri"/>
              </a:rPr>
              <a:t>Challenge</a:t>
            </a:r>
            <a:r>
              <a:rPr lang="en-US" sz="1800" b="0" i="0" u="none" strike="noStrike" cap="none" dirty="0">
                <a:solidFill>
                  <a:schemeClr val="dk1"/>
                </a:solidFill>
                <a:latin typeface="Calibri"/>
                <a:ea typeface="Calibri"/>
                <a:cs typeface="Calibri"/>
                <a:sym typeface="Calibri"/>
              </a:rPr>
              <a:t>: Imbalanced and noisy dataset</a:t>
            </a:r>
            <a:endParaRPr sz="1800" b="0" i="0" u="none" strike="noStrike" cap="none" dirty="0">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595959"/>
              </a:buClr>
              <a:buSzPts val="1800"/>
              <a:buFont typeface="Arial"/>
              <a:buChar char="•"/>
            </a:pPr>
            <a:r>
              <a:rPr lang="en-US" sz="1800" b="1" i="0" u="none" strike="noStrike" cap="none" dirty="0">
                <a:solidFill>
                  <a:schemeClr val="dk1"/>
                </a:solidFill>
                <a:latin typeface="Calibri"/>
                <a:ea typeface="Calibri"/>
                <a:cs typeface="Calibri"/>
                <a:sym typeface="Calibri"/>
              </a:rPr>
              <a:t>Results</a:t>
            </a:r>
            <a:r>
              <a:rPr lang="en-US" sz="1800" b="0" i="0" u="none" strike="noStrike" cap="none" dirty="0">
                <a:solidFill>
                  <a:schemeClr val="dk1"/>
                </a:solidFill>
                <a:latin typeface="Calibri"/>
                <a:ea typeface="Calibri"/>
                <a:cs typeface="Calibri"/>
                <a:sym typeface="Calibri"/>
              </a:rPr>
              <a:t>: Accuracy of ~ 60% on FER-2013</a:t>
            </a:r>
            <a:endParaRPr dirty="0"/>
          </a:p>
          <a:p>
            <a:pPr marL="0" marR="0" lvl="1" indent="0" algn="just" rtl="0">
              <a:lnSpc>
                <a:spcPct val="100000"/>
              </a:lnSpc>
              <a:spcBef>
                <a:spcPts val="0"/>
              </a:spcBef>
              <a:spcAft>
                <a:spcPts val="0"/>
              </a:spcAft>
              <a:buNone/>
            </a:pPr>
            <a:r>
              <a:rPr lang="en-US" sz="1800" b="0" i="0" u="none" strike="noStrike" cap="none" dirty="0">
                <a:solidFill>
                  <a:schemeClr val="dk1"/>
                </a:solidFill>
                <a:latin typeface="Calibri"/>
                <a:ea typeface="Calibri"/>
                <a:cs typeface="Calibri"/>
                <a:sym typeface="Calibri"/>
              </a:rPr>
              <a:t>	 Accuracy of ~90% on combined dataset</a:t>
            </a:r>
            <a:endParaRPr sz="1800" b="0" i="0" u="none" strike="noStrike" cap="none" dirty="0">
              <a:solidFill>
                <a:schemeClr val="dk1"/>
              </a:solidFill>
              <a:latin typeface="Calibri"/>
              <a:ea typeface="Calibri"/>
              <a:cs typeface="Calibri"/>
              <a:sym typeface="Calibri"/>
            </a:endParaRPr>
          </a:p>
        </p:txBody>
      </p:sp>
      <p:pic>
        <p:nvPicPr>
          <p:cNvPr id="174" name="Google Shape;174;p27" descr="A picture containing drawing&#10;&#10;Description automatically generated"/>
          <p:cNvPicPr preferRelativeResize="0"/>
          <p:nvPr/>
        </p:nvPicPr>
        <p:blipFill rotWithShape="1">
          <a:blip r:embed="rId4">
            <a:alphaModFix/>
          </a:blip>
          <a:srcRect/>
          <a:stretch/>
        </p:blipFill>
        <p:spPr>
          <a:xfrm>
            <a:off x="4017450" y="3456534"/>
            <a:ext cx="3771275" cy="2514183"/>
          </a:xfrm>
          <a:prstGeom prst="rect">
            <a:avLst/>
          </a:prstGeom>
          <a:noFill/>
          <a:ln>
            <a:noFill/>
          </a:ln>
        </p:spPr>
      </p:pic>
      <p:pic>
        <p:nvPicPr>
          <p:cNvPr id="175" name="Google Shape;175;p27" descr="A picture containing drawing&#10;&#10;Description automatically generated"/>
          <p:cNvPicPr preferRelativeResize="0"/>
          <p:nvPr/>
        </p:nvPicPr>
        <p:blipFill rotWithShape="1">
          <a:blip r:embed="rId5">
            <a:alphaModFix/>
          </a:blip>
          <a:srcRect/>
          <a:stretch/>
        </p:blipFill>
        <p:spPr>
          <a:xfrm>
            <a:off x="230331" y="3456534"/>
            <a:ext cx="3688671" cy="2459114"/>
          </a:xfrm>
          <a:prstGeom prst="rect">
            <a:avLst/>
          </a:prstGeom>
          <a:noFill/>
          <a:ln>
            <a:noFill/>
          </a:ln>
        </p:spPr>
      </p:pic>
      <p:pic>
        <p:nvPicPr>
          <p:cNvPr id="176" name="Google Shape;176;p27" descr="A close up of a mans face&#10;&#10;Description automatically generated"/>
          <p:cNvPicPr preferRelativeResize="0"/>
          <p:nvPr/>
        </p:nvPicPr>
        <p:blipFill rotWithShape="1">
          <a:blip r:embed="rId6">
            <a:alphaModFix/>
          </a:blip>
          <a:srcRect/>
          <a:stretch/>
        </p:blipFill>
        <p:spPr>
          <a:xfrm>
            <a:off x="6023260" y="1187045"/>
            <a:ext cx="3958939" cy="1772184"/>
          </a:xfrm>
          <a:prstGeom prst="rect">
            <a:avLst/>
          </a:prstGeom>
          <a:noFill/>
          <a:ln>
            <a:noFill/>
          </a:ln>
        </p:spPr>
      </p:pic>
      <p:sp>
        <p:nvSpPr>
          <p:cNvPr id="177" name="Google Shape;177;p27"/>
          <p:cNvSpPr txBox="1"/>
          <p:nvPr/>
        </p:nvSpPr>
        <p:spPr>
          <a:xfrm>
            <a:off x="1490279" y="6048573"/>
            <a:ext cx="14590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FER distribution</a:t>
            </a:r>
            <a:endParaRPr/>
          </a:p>
        </p:txBody>
      </p:sp>
      <p:sp>
        <p:nvSpPr>
          <p:cNvPr id="178" name="Google Shape;178;p27"/>
          <p:cNvSpPr txBox="1"/>
          <p:nvPr/>
        </p:nvSpPr>
        <p:spPr>
          <a:xfrm>
            <a:off x="4910419" y="5961707"/>
            <a:ext cx="23711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FER+FERG-DB distribution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9"/>
        <p:cNvGrpSpPr/>
        <p:nvPr/>
      </p:nvGrpSpPr>
      <p:grpSpPr>
        <a:xfrm>
          <a:off x="0" y="0"/>
          <a:ext cx="0" cy="0"/>
          <a:chOff x="0" y="0"/>
          <a:chExt cx="0" cy="0"/>
        </a:xfrm>
      </p:grpSpPr>
      <p:pic>
        <p:nvPicPr>
          <p:cNvPr id="3" name="Picture 2">
            <a:extLst>
              <a:ext uri="{FF2B5EF4-FFF2-40B4-BE49-F238E27FC236}">
                <a16:creationId xmlns:a16="http://schemas.microsoft.com/office/drawing/2014/main" id="{6A882533-E197-4A75-BACD-074C9C59A379}"/>
              </a:ext>
            </a:extLst>
          </p:cNvPr>
          <p:cNvPicPr>
            <a:picLocks noChangeAspect="1"/>
          </p:cNvPicPr>
          <p:nvPr/>
        </p:nvPicPr>
        <p:blipFill>
          <a:blip r:embed="rId3"/>
          <a:stretch>
            <a:fillRect/>
          </a:stretch>
        </p:blipFill>
        <p:spPr>
          <a:xfrm>
            <a:off x="188677" y="3222171"/>
            <a:ext cx="3099941" cy="2627390"/>
          </a:xfrm>
          <a:prstGeom prst="rect">
            <a:avLst/>
          </a:prstGeom>
        </p:spPr>
      </p:pic>
      <p:pic>
        <p:nvPicPr>
          <p:cNvPr id="10" name="Picture 9">
            <a:extLst>
              <a:ext uri="{FF2B5EF4-FFF2-40B4-BE49-F238E27FC236}">
                <a16:creationId xmlns:a16="http://schemas.microsoft.com/office/drawing/2014/main" id="{4D1B24B6-209B-4AE6-A986-03588889DA6B}"/>
              </a:ext>
            </a:extLst>
          </p:cNvPr>
          <p:cNvPicPr>
            <a:picLocks noChangeAspect="1"/>
          </p:cNvPicPr>
          <p:nvPr/>
        </p:nvPicPr>
        <p:blipFill rotWithShape="1">
          <a:blip r:embed="rId4"/>
          <a:srcRect l="55595" t="28" b="34012"/>
          <a:stretch/>
        </p:blipFill>
        <p:spPr>
          <a:xfrm>
            <a:off x="3342330" y="1001486"/>
            <a:ext cx="8409296" cy="44413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Google Shape;142;p5">
            <a:extLst>
              <a:ext uri="{FF2B5EF4-FFF2-40B4-BE49-F238E27FC236}">
                <a16:creationId xmlns:a16="http://schemas.microsoft.com/office/drawing/2014/main" id="{BB4A658B-1C78-4A48-AA6A-60F3FBC2E74C}"/>
              </a:ext>
            </a:extLst>
          </p:cNvPr>
          <p:cNvPicPr preferRelativeResize="0"/>
          <p:nvPr/>
        </p:nvPicPr>
        <p:blipFill rotWithShape="1">
          <a:blip r:embed="rId5"/>
          <a:stretch/>
        </p:blipFill>
        <p:spPr>
          <a:xfrm>
            <a:off x="440374" y="671185"/>
            <a:ext cx="2228087" cy="2086529"/>
          </a:xfrm>
          <a:prstGeom prst="rect">
            <a:avLst/>
          </a:prstGeom>
          <a:noFill/>
        </p:spPr>
      </p:pic>
      <p:sp>
        <p:nvSpPr>
          <p:cNvPr id="2" name="Slide Number Placeholder 1">
            <a:extLst>
              <a:ext uri="{FF2B5EF4-FFF2-40B4-BE49-F238E27FC236}">
                <a16:creationId xmlns:a16="http://schemas.microsoft.com/office/drawing/2014/main" id="{1FE9BC8D-519E-4C96-97E1-773454EA63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3186623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320634" y="261107"/>
            <a:ext cx="11578500" cy="1048800"/>
          </a:xfrm>
          <a:prstGeom prst="rect">
            <a:avLst/>
          </a:prstGeom>
          <a:noFill/>
          <a:ln>
            <a:noFill/>
          </a:ln>
        </p:spPr>
        <p:txBody>
          <a:bodyPr spcFirstLastPara="1" wrap="square" lIns="91425" tIns="45700" rIns="0" bIns="45700" anchor="t" anchorCtr="0">
            <a:noAutofit/>
          </a:bodyPr>
          <a:lstStyle/>
          <a:p>
            <a:pPr marL="0" lvl="0" indent="0" algn="ctr" rtl="0">
              <a:lnSpc>
                <a:spcPct val="90000"/>
              </a:lnSpc>
              <a:spcBef>
                <a:spcPts val="0"/>
              </a:spcBef>
              <a:spcAft>
                <a:spcPts val="0"/>
              </a:spcAft>
              <a:buClr>
                <a:schemeClr val="dk1"/>
              </a:buClr>
              <a:buSzPts val="2400"/>
              <a:buFont typeface="Calibri"/>
              <a:buNone/>
            </a:pPr>
            <a:r>
              <a:rPr lang="en-US" sz="3600" b="1" dirty="0"/>
              <a:t>Face Detection</a:t>
            </a:r>
            <a:endParaRPr sz="6000" b="1" dirty="0">
              <a:latin typeface="Calibri"/>
              <a:ea typeface="Calibri"/>
              <a:cs typeface="Calibri"/>
              <a:sym typeface="Calibri"/>
            </a:endParaRPr>
          </a:p>
        </p:txBody>
      </p:sp>
      <p:sp>
        <p:nvSpPr>
          <p:cNvPr id="185" name="Google Shape;185;p24"/>
          <p:cNvSpPr/>
          <p:nvPr/>
        </p:nvSpPr>
        <p:spPr>
          <a:xfrm>
            <a:off x="1537097" y="6246265"/>
            <a:ext cx="9144000" cy="623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 name="Google Shape;186;p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187" name="Google Shape;187;p24"/>
          <p:cNvSpPr/>
          <p:nvPr/>
        </p:nvSpPr>
        <p:spPr>
          <a:xfrm>
            <a:off x="10720339" y="521287"/>
            <a:ext cx="1343555" cy="64629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alibri"/>
                <a:ea typeface="Calibri"/>
                <a:cs typeface="Calibri"/>
                <a:sym typeface="Calibri"/>
              </a:rPr>
              <a:t>Face</a:t>
            </a:r>
            <a:endParaRPr sz="1800" b="1" i="0" u="none" strike="noStrike" cap="none">
              <a:solidFill>
                <a:srgbClr val="FFFFF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alibri"/>
                <a:ea typeface="Calibri"/>
                <a:cs typeface="Calibri"/>
                <a:sym typeface="Calibri"/>
              </a:rPr>
              <a:t>Recognition</a:t>
            </a:r>
            <a:endParaRPr sz="1800" b="1" i="0" u="none" strike="noStrike" cap="none">
              <a:solidFill>
                <a:srgbClr val="FFFFFF"/>
              </a:solidFill>
              <a:latin typeface="Calibri"/>
              <a:ea typeface="Calibri"/>
              <a:cs typeface="Calibri"/>
              <a:sym typeface="Calibri"/>
            </a:endParaRPr>
          </a:p>
        </p:txBody>
      </p:sp>
      <p:sp>
        <p:nvSpPr>
          <p:cNvPr id="188" name="Google Shape;188;p24"/>
          <p:cNvSpPr txBox="1"/>
          <p:nvPr/>
        </p:nvSpPr>
        <p:spPr>
          <a:xfrm>
            <a:off x="708497" y="785507"/>
            <a:ext cx="5400600" cy="2487600"/>
          </a:xfrm>
          <a:prstGeom prst="rect">
            <a:avLst/>
          </a:prstGeom>
          <a:noFill/>
          <a:ln>
            <a:noFill/>
          </a:ln>
        </p:spPr>
        <p:txBody>
          <a:bodyPr spcFirstLastPara="1" wrap="square" lIns="0" tIns="45700" rIns="0" bIns="45700" anchor="t"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171450" marR="0" lvl="0" indent="-158750" algn="just" rtl="0">
              <a:lnSpc>
                <a:spcPct val="100000"/>
              </a:lnSpc>
              <a:spcBef>
                <a:spcPts val="0"/>
              </a:spcBef>
              <a:spcAft>
                <a:spcPts val="0"/>
              </a:spcAft>
              <a:buClr>
                <a:srgbClr val="595959"/>
              </a:buClr>
              <a:buSzPts val="1800"/>
              <a:buFont typeface="Arial"/>
              <a:buChar char="•"/>
            </a:pPr>
            <a:r>
              <a:rPr lang="en-US" sz="1800" b="1" i="0" u="none" strike="noStrike" cap="none" dirty="0">
                <a:solidFill>
                  <a:srgbClr val="595959"/>
                </a:solidFill>
                <a:latin typeface="Calibri"/>
                <a:ea typeface="Calibri"/>
                <a:cs typeface="Calibri"/>
                <a:sym typeface="Calibri"/>
              </a:rPr>
              <a:t>Dataset</a:t>
            </a:r>
            <a:r>
              <a:rPr lang="en-US" sz="1800" b="0" i="0" u="none" strike="noStrike" cap="none" dirty="0">
                <a:solidFill>
                  <a:srgbClr val="595959"/>
                </a:solidFill>
                <a:latin typeface="Calibri"/>
                <a:ea typeface="Calibri"/>
                <a:cs typeface="Calibri"/>
                <a:sym typeface="Calibri"/>
              </a:rPr>
              <a:t>: WIDER FACE/</a:t>
            </a:r>
            <a:r>
              <a:rPr lang="en-US" sz="1800" b="0" i="0" u="none" strike="noStrike" cap="none" dirty="0" err="1">
                <a:solidFill>
                  <a:srgbClr val="595959"/>
                </a:solidFill>
                <a:latin typeface="Calibri"/>
                <a:ea typeface="Calibri"/>
                <a:cs typeface="Calibri"/>
                <a:sym typeface="Calibri"/>
              </a:rPr>
              <a:t>CNN_FacePoint</a:t>
            </a:r>
            <a:endParaRPr sz="1800" b="0" i="0" u="none" strike="noStrike" cap="none" dirty="0">
              <a:solidFill>
                <a:srgbClr val="000000"/>
              </a:solidFill>
              <a:latin typeface="Arial"/>
              <a:ea typeface="Arial"/>
              <a:cs typeface="Arial"/>
              <a:sym typeface="Arial"/>
            </a:endParaRPr>
          </a:p>
          <a:p>
            <a:pPr marL="171450" marR="0" lvl="0" indent="-158750" algn="just" rtl="0">
              <a:lnSpc>
                <a:spcPct val="100000"/>
              </a:lnSpc>
              <a:spcBef>
                <a:spcPts val="0"/>
              </a:spcBef>
              <a:spcAft>
                <a:spcPts val="0"/>
              </a:spcAft>
              <a:buClr>
                <a:srgbClr val="595959"/>
              </a:buClr>
              <a:buSzPts val="1800"/>
              <a:buFont typeface="Arial"/>
              <a:buChar char="•"/>
            </a:pPr>
            <a:r>
              <a:rPr lang="en-US" sz="1800" b="1" i="0" u="none" strike="noStrike" cap="none" dirty="0">
                <a:solidFill>
                  <a:srgbClr val="595959"/>
                </a:solidFill>
                <a:latin typeface="Calibri"/>
                <a:ea typeface="Calibri"/>
                <a:cs typeface="Calibri"/>
                <a:sym typeface="Calibri"/>
              </a:rPr>
              <a:t>Method</a:t>
            </a:r>
            <a:r>
              <a:rPr lang="en-US" sz="1800" b="0" i="0" u="none" strike="noStrike" cap="none" dirty="0">
                <a:solidFill>
                  <a:srgbClr val="595959"/>
                </a:solidFill>
                <a:latin typeface="Calibri"/>
                <a:ea typeface="Calibri"/>
                <a:cs typeface="Calibri"/>
                <a:sym typeface="Calibri"/>
              </a:rPr>
              <a:t>: Multi-Task Cascade CNN (MTCNN)</a:t>
            </a:r>
            <a:endParaRPr sz="1800" b="0" i="0" u="none" strike="noStrike" cap="none" dirty="0">
              <a:solidFill>
                <a:srgbClr val="595959"/>
              </a:solidFill>
              <a:latin typeface="Calibri"/>
              <a:ea typeface="Calibri"/>
              <a:cs typeface="Calibri"/>
              <a:sym typeface="Calibri"/>
            </a:endParaRPr>
          </a:p>
          <a:p>
            <a:pPr marL="171450" marR="0" lvl="0" indent="-158750" algn="just" rtl="0">
              <a:lnSpc>
                <a:spcPct val="100000"/>
              </a:lnSpc>
              <a:spcBef>
                <a:spcPts val="0"/>
              </a:spcBef>
              <a:spcAft>
                <a:spcPts val="0"/>
              </a:spcAft>
              <a:buClr>
                <a:srgbClr val="595959"/>
              </a:buClr>
              <a:buSzPts val="1800"/>
              <a:buFont typeface="Arial"/>
              <a:buChar char="•"/>
            </a:pPr>
            <a:r>
              <a:rPr lang="en-US" sz="1800" b="1" i="0" u="none" strike="noStrike" cap="none" dirty="0">
                <a:solidFill>
                  <a:srgbClr val="595959"/>
                </a:solidFill>
                <a:latin typeface="Calibri"/>
                <a:ea typeface="Calibri"/>
                <a:cs typeface="Calibri"/>
                <a:sym typeface="Calibri"/>
              </a:rPr>
              <a:t>Challenge</a:t>
            </a:r>
            <a:r>
              <a:rPr lang="en-US" sz="1800" b="0" i="0" u="none" strike="noStrike" cap="none" dirty="0">
                <a:solidFill>
                  <a:srgbClr val="595959"/>
                </a:solidFill>
                <a:latin typeface="Calibri"/>
                <a:ea typeface="Calibri"/>
                <a:cs typeface="Calibri"/>
                <a:sym typeface="Calibri"/>
              </a:rPr>
              <a:t>: Computational Resources for Training</a:t>
            </a:r>
            <a:endParaRPr sz="1800" b="0" i="0" u="none" strike="noStrike" cap="none" dirty="0">
              <a:solidFill>
                <a:srgbClr val="595959"/>
              </a:solidFill>
              <a:latin typeface="Calibri"/>
              <a:ea typeface="Calibri"/>
              <a:cs typeface="Calibri"/>
              <a:sym typeface="Calibri"/>
            </a:endParaRPr>
          </a:p>
          <a:p>
            <a:pPr marL="171450" marR="0" lvl="0" indent="-158750" algn="just" rtl="0">
              <a:lnSpc>
                <a:spcPct val="100000"/>
              </a:lnSpc>
              <a:spcBef>
                <a:spcPts val="0"/>
              </a:spcBef>
              <a:spcAft>
                <a:spcPts val="0"/>
              </a:spcAft>
              <a:buClr>
                <a:srgbClr val="595959"/>
              </a:buClr>
              <a:buSzPts val="1800"/>
              <a:buFont typeface="Arial"/>
              <a:buChar char="•"/>
            </a:pPr>
            <a:r>
              <a:rPr lang="en-US" sz="1800" b="1" i="0" u="none" strike="noStrike" cap="none" dirty="0">
                <a:solidFill>
                  <a:srgbClr val="595959"/>
                </a:solidFill>
                <a:latin typeface="Calibri"/>
                <a:ea typeface="Calibri"/>
                <a:cs typeface="Calibri"/>
                <a:sym typeface="Calibri"/>
              </a:rPr>
              <a:t>Results</a:t>
            </a:r>
            <a:r>
              <a:rPr lang="en-US" sz="1800" b="0" i="0" u="none" strike="noStrike" cap="none" dirty="0">
                <a:solidFill>
                  <a:srgbClr val="595959"/>
                </a:solidFill>
                <a:latin typeface="Calibri"/>
                <a:ea typeface="Calibri"/>
                <a:cs typeface="Calibri"/>
                <a:sym typeface="Calibri"/>
              </a:rPr>
              <a:t>: 95% accuracy</a:t>
            </a:r>
            <a:endParaRPr sz="1800" b="0" i="0" u="none" strike="noStrike" cap="none" dirty="0">
              <a:solidFill>
                <a:srgbClr val="000000"/>
              </a:solidFill>
              <a:latin typeface="Arial"/>
              <a:ea typeface="Arial"/>
              <a:cs typeface="Arial"/>
              <a:sym typeface="Arial"/>
            </a:endParaRPr>
          </a:p>
        </p:txBody>
      </p:sp>
      <p:pic>
        <p:nvPicPr>
          <p:cNvPr id="189" name="Google Shape;189;p24"/>
          <p:cNvPicPr preferRelativeResize="0"/>
          <p:nvPr/>
        </p:nvPicPr>
        <p:blipFill rotWithShape="1">
          <a:blip r:embed="rId3">
            <a:alphaModFix/>
          </a:blip>
          <a:srcRect/>
          <a:stretch/>
        </p:blipFill>
        <p:spPr>
          <a:xfrm>
            <a:off x="5677116" y="2208650"/>
            <a:ext cx="5715000" cy="3543300"/>
          </a:xfrm>
          <a:prstGeom prst="rect">
            <a:avLst/>
          </a:prstGeom>
          <a:noFill/>
          <a:ln>
            <a:noFill/>
          </a:ln>
        </p:spPr>
      </p:pic>
      <p:pic>
        <p:nvPicPr>
          <p:cNvPr id="190" name="Google Shape;190;p24"/>
          <p:cNvPicPr preferRelativeResize="0"/>
          <p:nvPr/>
        </p:nvPicPr>
        <p:blipFill rotWithShape="1">
          <a:blip r:embed="rId4">
            <a:alphaModFix/>
          </a:blip>
          <a:srcRect/>
          <a:stretch/>
        </p:blipFill>
        <p:spPr>
          <a:xfrm>
            <a:off x="737784" y="2424603"/>
            <a:ext cx="4910374" cy="3682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1CA999-A59E-436B-AEE4-7A423F13C0B5}"/>
              </a:ext>
            </a:extLst>
          </p:cNvPr>
          <p:cNvPicPr>
            <a:picLocks noChangeAspect="1"/>
          </p:cNvPicPr>
          <p:nvPr/>
        </p:nvPicPr>
        <p:blipFill>
          <a:blip r:embed="rId3"/>
          <a:stretch>
            <a:fillRect/>
          </a:stretch>
        </p:blipFill>
        <p:spPr>
          <a:xfrm>
            <a:off x="571517" y="3128394"/>
            <a:ext cx="2235409" cy="2778920"/>
          </a:xfrm>
          <a:prstGeom prst="rect">
            <a:avLst/>
          </a:prstGeom>
        </p:spPr>
      </p:pic>
      <p:pic>
        <p:nvPicPr>
          <p:cNvPr id="5" name="Picture 4">
            <a:extLst>
              <a:ext uri="{FF2B5EF4-FFF2-40B4-BE49-F238E27FC236}">
                <a16:creationId xmlns:a16="http://schemas.microsoft.com/office/drawing/2014/main" id="{9DAD53F1-84DE-44BF-B1B8-4CE4EEF033F2}"/>
              </a:ext>
            </a:extLst>
          </p:cNvPr>
          <p:cNvPicPr>
            <a:picLocks noChangeAspect="1"/>
          </p:cNvPicPr>
          <p:nvPr/>
        </p:nvPicPr>
        <p:blipFill rotWithShape="1">
          <a:blip r:embed="rId4"/>
          <a:srcRect l="56071" t="244" b="38231"/>
          <a:stretch/>
        </p:blipFill>
        <p:spPr>
          <a:xfrm>
            <a:off x="3481606" y="1104102"/>
            <a:ext cx="7872194" cy="43533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Slide Number Placeholder 2">
            <a:extLst>
              <a:ext uri="{FF2B5EF4-FFF2-40B4-BE49-F238E27FC236}">
                <a16:creationId xmlns:a16="http://schemas.microsoft.com/office/drawing/2014/main" id="{653E9C26-E6C3-4269-B738-2878AF970065}"/>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13</a:t>
            </a:fld>
            <a:endParaRPr lang="en-US" kern="1200">
              <a:solidFill>
                <a:schemeClr val="tx1">
                  <a:tint val="75000"/>
                </a:schemeClr>
              </a:solidFill>
              <a:latin typeface="+mn-lt"/>
              <a:ea typeface="+mn-ea"/>
              <a:cs typeface="+mn-cs"/>
            </a:endParaRPr>
          </a:p>
        </p:txBody>
      </p:sp>
      <p:pic>
        <p:nvPicPr>
          <p:cNvPr id="9" name="Google Shape;142;p5">
            <a:extLst>
              <a:ext uri="{FF2B5EF4-FFF2-40B4-BE49-F238E27FC236}">
                <a16:creationId xmlns:a16="http://schemas.microsoft.com/office/drawing/2014/main" id="{3C1675CE-F7E5-4B9C-BF29-D246C3F2E6D4}"/>
              </a:ext>
            </a:extLst>
          </p:cNvPr>
          <p:cNvPicPr preferRelativeResize="0"/>
          <p:nvPr/>
        </p:nvPicPr>
        <p:blipFill rotWithShape="1">
          <a:blip r:embed="rId5"/>
          <a:stretch/>
        </p:blipFill>
        <p:spPr>
          <a:xfrm>
            <a:off x="717671" y="652135"/>
            <a:ext cx="2228087" cy="2086529"/>
          </a:xfrm>
          <a:prstGeom prst="rect">
            <a:avLst/>
          </a:prstGeom>
          <a:noFill/>
        </p:spPr>
      </p:pic>
    </p:spTree>
    <p:extLst>
      <p:ext uri="{BB962C8B-B14F-4D97-AF65-F5344CB8AC3E}">
        <p14:creationId xmlns:p14="http://schemas.microsoft.com/office/powerpoint/2010/main" val="2503805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title"/>
          </p:nvPr>
        </p:nvSpPr>
        <p:spPr>
          <a:xfrm>
            <a:off x="320634" y="261107"/>
            <a:ext cx="11578500" cy="1048800"/>
          </a:xfrm>
          <a:prstGeom prst="rect">
            <a:avLst/>
          </a:prstGeom>
          <a:noFill/>
          <a:ln>
            <a:noFill/>
          </a:ln>
        </p:spPr>
        <p:txBody>
          <a:bodyPr spcFirstLastPara="1" wrap="square" lIns="91425" tIns="45700" rIns="0" bIns="45700" anchor="t" anchorCtr="0">
            <a:noAutofit/>
          </a:bodyPr>
          <a:lstStyle/>
          <a:p>
            <a:pPr marL="0" lvl="0" indent="0" algn="ctr" rtl="0">
              <a:lnSpc>
                <a:spcPct val="90000"/>
              </a:lnSpc>
              <a:spcBef>
                <a:spcPts val="0"/>
              </a:spcBef>
              <a:spcAft>
                <a:spcPts val="0"/>
              </a:spcAft>
              <a:buClr>
                <a:schemeClr val="dk1"/>
              </a:buClr>
              <a:buSzPts val="2400"/>
              <a:buFont typeface="Calibri"/>
              <a:buNone/>
            </a:pPr>
            <a:r>
              <a:rPr lang="en-US" sz="3600" b="1" dirty="0"/>
              <a:t>Face Verification</a:t>
            </a:r>
            <a:endParaRPr sz="6000" b="1" dirty="0">
              <a:latin typeface="Calibri"/>
              <a:ea typeface="Calibri"/>
              <a:cs typeface="Calibri"/>
              <a:sym typeface="Calibri"/>
            </a:endParaRPr>
          </a:p>
        </p:txBody>
      </p:sp>
      <p:sp>
        <p:nvSpPr>
          <p:cNvPr id="197" name="Google Shape;197;p25"/>
          <p:cNvSpPr/>
          <p:nvPr/>
        </p:nvSpPr>
        <p:spPr>
          <a:xfrm>
            <a:off x="1537097" y="6246265"/>
            <a:ext cx="9144000" cy="623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8" name="Google Shape;198;p25"/>
          <p:cNvSpPr txBox="1"/>
          <p:nvPr/>
        </p:nvSpPr>
        <p:spPr>
          <a:xfrm>
            <a:off x="481510" y="863273"/>
            <a:ext cx="6035403" cy="3915243"/>
          </a:xfrm>
          <a:prstGeom prst="rect">
            <a:avLst/>
          </a:prstGeom>
          <a:noFill/>
          <a:ln>
            <a:noFill/>
          </a:ln>
        </p:spPr>
        <p:txBody>
          <a:bodyPr spcFirstLastPara="1" wrap="square" lIns="0" tIns="45700" rIns="0" bIns="45700" anchor="t"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595959"/>
              </a:buClr>
              <a:buSzPts val="1800"/>
              <a:buFont typeface="Arial"/>
              <a:buChar char="•"/>
            </a:pPr>
            <a:r>
              <a:rPr lang="en-US" sz="1800" b="1" i="0" u="none" strike="noStrike" cap="none" dirty="0">
                <a:solidFill>
                  <a:schemeClr val="dk1"/>
                </a:solidFill>
                <a:latin typeface="Calibri"/>
                <a:ea typeface="Calibri"/>
                <a:cs typeface="Calibri"/>
                <a:sym typeface="Calibri"/>
              </a:rPr>
              <a:t>Dataset</a:t>
            </a:r>
            <a:r>
              <a:rPr lang="en-US" sz="1800" b="0" i="0" u="none" strike="noStrike" cap="none" dirty="0">
                <a:solidFill>
                  <a:schemeClr val="dk1"/>
                </a:solidFill>
                <a:latin typeface="Calibri"/>
                <a:ea typeface="Calibri"/>
                <a:cs typeface="Calibri"/>
                <a:sym typeface="Calibri"/>
              </a:rPr>
              <a:t>: Pre-trained model on VGG-Face dataset.</a:t>
            </a:r>
            <a:endParaRPr lang="en-US" sz="1800" dirty="0">
              <a:ea typeface="Calibri"/>
            </a:endParaRPr>
          </a:p>
          <a:p>
            <a:pPr marL="171450" marR="0" lvl="0" indent="-171450" algn="just" rtl="0">
              <a:lnSpc>
                <a:spcPct val="100000"/>
              </a:lnSpc>
              <a:spcBef>
                <a:spcPts val="0"/>
              </a:spcBef>
              <a:spcAft>
                <a:spcPts val="0"/>
              </a:spcAft>
              <a:buClr>
                <a:srgbClr val="595959"/>
              </a:buClr>
              <a:buSzPts val="1800"/>
              <a:buFont typeface="Arial"/>
              <a:buChar char="•"/>
            </a:pPr>
            <a:r>
              <a:rPr lang="en-US" sz="1800" b="0" i="0" u="none" strike="noStrike" cap="none" dirty="0">
                <a:solidFill>
                  <a:schemeClr val="dk1"/>
                </a:solidFill>
                <a:latin typeface="Calibri"/>
                <a:ea typeface="Calibri"/>
                <a:cs typeface="Calibri"/>
                <a:sym typeface="Calibri"/>
              </a:rPr>
              <a:t>AT&amp;T database for testing.</a:t>
            </a:r>
            <a:endParaRPr sz="1800" b="0" i="0" u="none" strike="noStrike" cap="none" dirty="0">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595959"/>
              </a:buClr>
              <a:buSzPts val="1800"/>
              <a:buFont typeface="Arial"/>
              <a:buChar char="•"/>
            </a:pPr>
            <a:r>
              <a:rPr lang="en-US" sz="1800" b="1" i="0" u="none" strike="noStrike" cap="none" dirty="0">
                <a:solidFill>
                  <a:schemeClr val="dk1"/>
                </a:solidFill>
                <a:latin typeface="Calibri"/>
                <a:ea typeface="Calibri"/>
                <a:cs typeface="Calibri"/>
                <a:sym typeface="Calibri"/>
              </a:rPr>
              <a:t>Method</a:t>
            </a:r>
            <a:r>
              <a:rPr lang="en-US" sz="1800" b="0" i="0" u="none" strike="noStrike" cap="none" dirty="0">
                <a:solidFill>
                  <a:schemeClr val="dk1"/>
                </a:solidFill>
                <a:latin typeface="Calibri"/>
                <a:ea typeface="Calibri"/>
                <a:cs typeface="Calibri"/>
                <a:sym typeface="Calibri"/>
              </a:rPr>
              <a:t>: Siamese CNN</a:t>
            </a:r>
            <a:endParaRPr sz="1800" b="0" i="0" u="none" strike="noStrike" cap="none" dirty="0">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595959"/>
              </a:buClr>
              <a:buSzPts val="1800"/>
              <a:buFont typeface="Arial"/>
              <a:buChar char="•"/>
            </a:pPr>
            <a:r>
              <a:rPr lang="en-US" sz="1800" b="1" i="0" u="none" strike="noStrike" cap="none" dirty="0">
                <a:solidFill>
                  <a:schemeClr val="dk1"/>
                </a:solidFill>
                <a:latin typeface="Calibri"/>
                <a:ea typeface="Calibri"/>
                <a:cs typeface="Calibri"/>
                <a:sym typeface="Calibri"/>
              </a:rPr>
              <a:t>Challenge</a:t>
            </a:r>
            <a:r>
              <a:rPr lang="en-US" sz="1800" b="0" i="0" u="none" strike="noStrike" cap="none" dirty="0">
                <a:solidFill>
                  <a:schemeClr val="dk1"/>
                </a:solidFill>
                <a:latin typeface="Calibri"/>
                <a:ea typeface="Calibri"/>
                <a:cs typeface="Calibri"/>
                <a:sym typeface="Calibri"/>
              </a:rPr>
              <a:t>: Position, Pose, Lighting</a:t>
            </a:r>
            <a:endParaRPr sz="1800" b="0" i="0" u="none" strike="noStrike" cap="none" dirty="0">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800"/>
              <a:buFont typeface="Arial"/>
              <a:buChar char="•"/>
            </a:pPr>
            <a:r>
              <a:rPr lang="en-US" sz="1800" b="1" i="0" u="none" strike="noStrike" cap="none" dirty="0">
                <a:solidFill>
                  <a:schemeClr val="dk1"/>
                </a:solidFill>
                <a:latin typeface="Calibri"/>
                <a:ea typeface="Calibri"/>
                <a:cs typeface="Calibri"/>
                <a:sym typeface="Calibri"/>
              </a:rPr>
              <a:t>Results</a:t>
            </a:r>
            <a:r>
              <a:rPr lang="en-US" sz="1800" b="0" i="0" u="none" strike="noStrike" cap="none" dirty="0">
                <a:solidFill>
                  <a:schemeClr val="dk1"/>
                </a:solidFill>
                <a:latin typeface="Calibri"/>
                <a:ea typeface="Calibri"/>
                <a:cs typeface="Calibri"/>
                <a:sym typeface="Calibri"/>
              </a:rPr>
              <a:t>: 93% accuracy</a:t>
            </a:r>
          </a:p>
          <a:p>
            <a:pPr marL="171450" lvl="0" indent="-171450" algn="just">
              <a:buClr>
                <a:srgbClr val="595959"/>
              </a:buClr>
              <a:buSzPts val="1800"/>
              <a:buFont typeface="Arial"/>
              <a:buChar char="•"/>
            </a:pPr>
            <a:r>
              <a:rPr lang="en-US" sz="1800" dirty="0">
                <a:solidFill>
                  <a:schemeClr val="dk1"/>
                </a:solidFill>
                <a:latin typeface="Calibri"/>
                <a:ea typeface="Calibri"/>
                <a:cs typeface="Calibri"/>
                <a:sym typeface="Calibri"/>
              </a:rPr>
              <a:t>Correctly verifies all matching pair of faces.</a:t>
            </a:r>
          </a:p>
          <a:p>
            <a:pPr marL="171450" lvl="0" indent="-171450" algn="just">
              <a:buClr>
                <a:srgbClr val="595959"/>
              </a:buClr>
              <a:buSzPts val="1800"/>
              <a:buFont typeface="Arial"/>
              <a:buChar char="•"/>
            </a:pPr>
            <a:r>
              <a:rPr lang="en-US" sz="1800" dirty="0">
                <a:solidFill>
                  <a:schemeClr val="dk1"/>
                </a:solidFill>
                <a:latin typeface="Calibri"/>
                <a:ea typeface="Calibri"/>
                <a:cs typeface="Calibri"/>
                <a:sym typeface="Calibri"/>
              </a:rPr>
              <a:t>Some different faces are verified as a match</a:t>
            </a:r>
          </a:p>
          <a:p>
            <a:pPr marL="171450" lvl="0" indent="-171450" algn="just">
              <a:buClr>
                <a:srgbClr val="595959"/>
              </a:buClr>
              <a:buSzPts val="1800"/>
              <a:buFont typeface="Arial"/>
              <a:buChar char="•"/>
            </a:pPr>
            <a:r>
              <a:rPr lang="en-US" sz="1800" dirty="0">
                <a:solidFill>
                  <a:schemeClr val="dk1"/>
                </a:solidFill>
                <a:latin typeface="Calibri"/>
                <a:ea typeface="Calibri"/>
                <a:cs typeface="Calibri"/>
                <a:sym typeface="Calibri"/>
              </a:rPr>
              <a:t>Good for criminal identification</a:t>
            </a:r>
          </a:p>
          <a:p>
            <a:pPr marL="171450" lvl="0" indent="-171450" algn="just">
              <a:buClr>
                <a:srgbClr val="595959"/>
              </a:buClr>
              <a:buSzPts val="1800"/>
              <a:buFont typeface="Arial"/>
              <a:buChar char="•"/>
            </a:pPr>
            <a:r>
              <a:rPr lang="en-US" sz="1800" dirty="0">
                <a:solidFill>
                  <a:schemeClr val="dk1"/>
                </a:solidFill>
                <a:latin typeface="Calibri"/>
                <a:ea typeface="Calibri"/>
                <a:cs typeface="Calibri"/>
                <a:sym typeface="Calibri"/>
              </a:rPr>
              <a:t>Maybe good for user authentication with stricter threshold</a:t>
            </a:r>
          </a:p>
          <a:p>
            <a:pPr marL="171450" lvl="0" indent="-171450" algn="just">
              <a:buClr>
                <a:srgbClr val="595959"/>
              </a:buClr>
              <a:buSzPts val="1800"/>
              <a:buFont typeface="Arial"/>
              <a:buChar char="•"/>
            </a:pPr>
            <a:endParaRPr lang="en-US" sz="1800" dirty="0">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800"/>
              <a:buFont typeface="Arial"/>
              <a:buChar char="•"/>
            </a:pPr>
            <a:endParaRPr lang="en-US" sz="1800" b="0" i="0" u="none" strike="noStrike" cap="none" dirty="0">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800"/>
              <a:buFont typeface="Arial"/>
              <a:buChar char="•"/>
            </a:pPr>
            <a:endParaRPr sz="1800" b="0" i="0" u="none" strike="noStrike" cap="none" dirty="0">
              <a:solidFill>
                <a:srgbClr val="000000"/>
              </a:solidFill>
              <a:latin typeface="Arial"/>
              <a:ea typeface="Arial"/>
              <a:cs typeface="Arial"/>
              <a:sym typeface="Arial"/>
            </a:endParaRPr>
          </a:p>
        </p:txBody>
      </p:sp>
      <p:sp>
        <p:nvSpPr>
          <p:cNvPr id="199" name="Google Shape;199;p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graphicFrame>
        <p:nvGraphicFramePr>
          <p:cNvPr id="200" name="Google Shape;200;p25"/>
          <p:cNvGraphicFramePr/>
          <p:nvPr>
            <p:extLst>
              <p:ext uri="{D42A27DB-BD31-4B8C-83A1-F6EECF244321}">
                <p14:modId xmlns:p14="http://schemas.microsoft.com/office/powerpoint/2010/main" val="3242355171"/>
              </p:ext>
            </p:extLst>
          </p:nvPr>
        </p:nvGraphicFramePr>
        <p:xfrm>
          <a:off x="7914399" y="1068060"/>
          <a:ext cx="2992600" cy="1854250"/>
        </p:xfrm>
        <a:graphic>
          <a:graphicData uri="http://schemas.openxmlformats.org/drawingml/2006/table">
            <a:tbl>
              <a:tblPr firstRow="1" bandRow="1">
                <a:tableStyleId>{9D7B26C5-4107-4FEC-AEDC-1716B250A1EF}</a:tableStyleId>
              </a:tblPr>
              <a:tblGrid>
                <a:gridCol w="1496300">
                  <a:extLst>
                    <a:ext uri="{9D8B030D-6E8A-4147-A177-3AD203B41FA5}">
                      <a16:colId xmlns:a16="http://schemas.microsoft.com/office/drawing/2014/main" val="20000"/>
                    </a:ext>
                  </a:extLst>
                </a:gridCol>
                <a:gridCol w="149630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Metric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Value</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Accuracy</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0.93</a:t>
                      </a:r>
                      <a:endParaRPr sz="1400" u="none" strike="noStrike" cap="none" dirty="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Precision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0.87</a:t>
                      </a:r>
                      <a:endParaRPr sz="1400" u="none" strike="noStrike" cap="none" dirty="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Recall</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1.0</a:t>
                      </a:r>
                      <a:endParaRPr sz="1400" u="none" strike="noStrike" cap="none" dirty="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F1-Score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0.93</a:t>
                      </a:r>
                      <a:endParaRPr sz="1400" u="none" strike="noStrike" cap="none" dirty="0"/>
                    </a:p>
                  </a:txBody>
                  <a:tcPr marL="91450" marR="91450" marT="45725" marB="45725"/>
                </a:tc>
                <a:extLst>
                  <a:ext uri="{0D108BD9-81ED-4DB2-BD59-A6C34878D82A}">
                    <a16:rowId xmlns:a16="http://schemas.microsoft.com/office/drawing/2014/main" val="10004"/>
                  </a:ext>
                </a:extLst>
              </a:tr>
            </a:tbl>
          </a:graphicData>
        </a:graphic>
      </p:graphicFrame>
      <p:pic>
        <p:nvPicPr>
          <p:cNvPr id="201" name="Google Shape;201;p25"/>
          <p:cNvPicPr preferRelativeResize="0"/>
          <p:nvPr/>
        </p:nvPicPr>
        <p:blipFill rotWithShape="1">
          <a:blip r:embed="rId3">
            <a:alphaModFix/>
          </a:blip>
          <a:srcRect/>
          <a:stretch/>
        </p:blipFill>
        <p:spPr>
          <a:xfrm>
            <a:off x="6995339" y="3271690"/>
            <a:ext cx="4638675" cy="3286125"/>
          </a:xfrm>
          <a:prstGeom prst="rect">
            <a:avLst/>
          </a:prstGeom>
          <a:noFill/>
          <a:ln>
            <a:noFill/>
          </a:ln>
        </p:spPr>
      </p:pic>
      <p:pic>
        <p:nvPicPr>
          <p:cNvPr id="4" name="Picture 3">
            <a:extLst>
              <a:ext uri="{FF2B5EF4-FFF2-40B4-BE49-F238E27FC236}">
                <a16:creationId xmlns:a16="http://schemas.microsoft.com/office/drawing/2014/main" id="{04A914B3-A495-47AB-947D-3A3771B39D72}"/>
              </a:ext>
            </a:extLst>
          </p:cNvPr>
          <p:cNvPicPr>
            <a:picLocks noChangeAspect="1"/>
          </p:cNvPicPr>
          <p:nvPr/>
        </p:nvPicPr>
        <p:blipFill>
          <a:blip r:embed="rId4"/>
          <a:stretch>
            <a:fillRect/>
          </a:stretch>
        </p:blipFill>
        <p:spPr>
          <a:xfrm>
            <a:off x="578444" y="3736596"/>
            <a:ext cx="2983997" cy="2619754"/>
          </a:xfrm>
          <a:prstGeom prst="rect">
            <a:avLst/>
          </a:prstGeom>
        </p:spPr>
      </p:pic>
      <p:pic>
        <p:nvPicPr>
          <p:cNvPr id="5" name="Picture 4">
            <a:extLst>
              <a:ext uri="{FF2B5EF4-FFF2-40B4-BE49-F238E27FC236}">
                <a16:creationId xmlns:a16="http://schemas.microsoft.com/office/drawing/2014/main" id="{3F35E39F-1E21-4F80-AE51-7708BCBA005C}"/>
              </a:ext>
            </a:extLst>
          </p:cNvPr>
          <p:cNvPicPr>
            <a:picLocks noChangeAspect="1"/>
          </p:cNvPicPr>
          <p:nvPr/>
        </p:nvPicPr>
        <p:blipFill>
          <a:blip r:embed="rId5"/>
          <a:stretch>
            <a:fillRect/>
          </a:stretch>
        </p:blipFill>
        <p:spPr>
          <a:xfrm>
            <a:off x="3620202" y="3736596"/>
            <a:ext cx="3152919" cy="261975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2" name="Picture 1">
            <a:extLst>
              <a:ext uri="{FF2B5EF4-FFF2-40B4-BE49-F238E27FC236}">
                <a16:creationId xmlns:a16="http://schemas.microsoft.com/office/drawing/2014/main" id="{6BA67CE7-6EE1-4EC1-88CC-A177F5B40AD9}"/>
              </a:ext>
            </a:extLst>
          </p:cNvPr>
          <p:cNvPicPr>
            <a:picLocks noChangeAspect="1"/>
          </p:cNvPicPr>
          <p:nvPr/>
        </p:nvPicPr>
        <p:blipFill rotWithShape="1">
          <a:blip r:embed="rId3"/>
          <a:srcRect l="55834" t="28"/>
          <a:stretch/>
        </p:blipFill>
        <p:spPr>
          <a:xfrm>
            <a:off x="4097395" y="670373"/>
            <a:ext cx="6855374" cy="5517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2CA86C67-4C65-4D73-86A9-6A0BAC0E6E0C}"/>
              </a:ext>
            </a:extLst>
          </p:cNvPr>
          <p:cNvPicPr>
            <a:picLocks noChangeAspect="1"/>
          </p:cNvPicPr>
          <p:nvPr/>
        </p:nvPicPr>
        <p:blipFill>
          <a:blip r:embed="rId4"/>
          <a:stretch>
            <a:fillRect/>
          </a:stretch>
        </p:blipFill>
        <p:spPr>
          <a:xfrm>
            <a:off x="378031" y="3428999"/>
            <a:ext cx="2929630" cy="2490633"/>
          </a:xfrm>
          <a:prstGeom prst="rect">
            <a:avLst/>
          </a:prstGeom>
        </p:spPr>
      </p:pic>
      <p:pic>
        <p:nvPicPr>
          <p:cNvPr id="11" name="Google Shape;142;p5">
            <a:extLst>
              <a:ext uri="{FF2B5EF4-FFF2-40B4-BE49-F238E27FC236}">
                <a16:creationId xmlns:a16="http://schemas.microsoft.com/office/drawing/2014/main" id="{A69EF0A3-0379-44BD-97FC-43D171750463}"/>
              </a:ext>
            </a:extLst>
          </p:cNvPr>
          <p:cNvPicPr preferRelativeResize="0"/>
          <p:nvPr/>
        </p:nvPicPr>
        <p:blipFill rotWithShape="1">
          <a:blip r:embed="rId5"/>
          <a:stretch/>
        </p:blipFill>
        <p:spPr>
          <a:xfrm>
            <a:off x="1079574" y="938368"/>
            <a:ext cx="2228087" cy="2086529"/>
          </a:xfrm>
          <a:prstGeom prst="rect">
            <a:avLst/>
          </a:prstGeom>
          <a:noFill/>
        </p:spPr>
      </p:pic>
      <p:sp>
        <p:nvSpPr>
          <p:cNvPr id="3" name="Slide Number Placeholder 2">
            <a:extLst>
              <a:ext uri="{FF2B5EF4-FFF2-40B4-BE49-F238E27FC236}">
                <a16:creationId xmlns:a16="http://schemas.microsoft.com/office/drawing/2014/main" id="{B18513AF-8C97-48E5-AB50-AC096B0D7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2678554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8347ec7af3_0_6"/>
          <p:cNvSpPr txBox="1">
            <a:spLocks noGrp="1"/>
          </p:cNvSpPr>
          <p:nvPr>
            <p:ph type="title"/>
          </p:nvPr>
        </p:nvSpPr>
        <p:spPr>
          <a:xfrm>
            <a:off x="320634" y="261107"/>
            <a:ext cx="11578500" cy="1048800"/>
          </a:xfrm>
          <a:prstGeom prst="rect">
            <a:avLst/>
          </a:prstGeom>
          <a:noFill/>
          <a:ln>
            <a:noFill/>
          </a:ln>
        </p:spPr>
        <p:txBody>
          <a:bodyPr spcFirstLastPara="1" wrap="square" lIns="91425" tIns="45700" rIns="0" bIns="45700" anchor="t" anchorCtr="0">
            <a:noAutofit/>
          </a:bodyPr>
          <a:lstStyle/>
          <a:p>
            <a:pPr marL="0" lvl="0" indent="0" algn="ctr" rtl="0">
              <a:lnSpc>
                <a:spcPct val="90000"/>
              </a:lnSpc>
              <a:spcBef>
                <a:spcPts val="0"/>
              </a:spcBef>
              <a:spcAft>
                <a:spcPts val="0"/>
              </a:spcAft>
              <a:buClr>
                <a:schemeClr val="dk1"/>
              </a:buClr>
              <a:buSzPts val="2400"/>
              <a:buFont typeface="Calibri"/>
              <a:buNone/>
            </a:pPr>
            <a:r>
              <a:rPr lang="en-US" sz="3600" b="1" dirty="0"/>
              <a:t>Facial Synthesis</a:t>
            </a:r>
            <a:endParaRPr sz="6000" b="1" dirty="0">
              <a:latin typeface="Calibri"/>
              <a:ea typeface="Calibri"/>
              <a:cs typeface="Calibri"/>
              <a:sym typeface="Calibri"/>
            </a:endParaRPr>
          </a:p>
        </p:txBody>
      </p:sp>
      <p:sp>
        <p:nvSpPr>
          <p:cNvPr id="209" name="Google Shape;209;g8347ec7af3_0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dirty="0"/>
          </a:p>
        </p:txBody>
      </p:sp>
      <p:sp>
        <p:nvSpPr>
          <p:cNvPr id="210" name="Google Shape;210;g8347ec7af3_0_6"/>
          <p:cNvSpPr txBox="1"/>
          <p:nvPr/>
        </p:nvSpPr>
        <p:spPr>
          <a:xfrm>
            <a:off x="546199" y="4466525"/>
            <a:ext cx="6341297" cy="49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2000" b="1" i="0" u="none" strike="noStrike" cap="none" dirty="0">
                <a:solidFill>
                  <a:srgbClr val="000000"/>
                </a:solidFill>
                <a:latin typeface="Calibri"/>
                <a:ea typeface="Calibri"/>
                <a:cs typeface="Calibri"/>
                <a:sym typeface="Calibri"/>
              </a:rPr>
              <a:t>How does noisy training data/imbalanced data affect?</a:t>
            </a:r>
            <a:endParaRPr sz="2000" b="1" i="0" u="none" strike="noStrike" cap="none" dirty="0">
              <a:solidFill>
                <a:srgbClr val="000000"/>
              </a:solidFill>
              <a:latin typeface="Calibri"/>
              <a:ea typeface="Calibri"/>
              <a:cs typeface="Calibri"/>
              <a:sym typeface="Calibri"/>
            </a:endParaRPr>
          </a:p>
        </p:txBody>
      </p:sp>
      <p:sp>
        <p:nvSpPr>
          <p:cNvPr id="211" name="Google Shape;211;g8347ec7af3_0_6"/>
          <p:cNvSpPr txBox="1"/>
          <p:nvPr/>
        </p:nvSpPr>
        <p:spPr>
          <a:xfrm>
            <a:off x="546200" y="4964525"/>
            <a:ext cx="5849100" cy="49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1800" b="0" i="0" u="none" strike="noStrike" cap="none" dirty="0">
                <a:solidFill>
                  <a:srgbClr val="000000"/>
                </a:solidFill>
                <a:latin typeface="Calibri"/>
                <a:ea typeface="Calibri"/>
                <a:cs typeface="Calibri"/>
                <a:sym typeface="Calibri"/>
              </a:rPr>
              <a:t>More than half are female all the time.</a:t>
            </a:r>
            <a:endParaRPr sz="1800" b="0" i="0" u="none" strike="noStrike" cap="none" dirty="0">
              <a:solidFill>
                <a:srgbClr val="000000"/>
              </a:solidFill>
              <a:latin typeface="Calibri"/>
              <a:ea typeface="Calibri"/>
              <a:cs typeface="Calibri"/>
              <a:sym typeface="Calibri"/>
            </a:endParaRPr>
          </a:p>
        </p:txBody>
      </p:sp>
      <p:pic>
        <p:nvPicPr>
          <p:cNvPr id="212" name="Google Shape;212;g8347ec7af3_0_6"/>
          <p:cNvPicPr preferRelativeResize="0"/>
          <p:nvPr/>
        </p:nvPicPr>
        <p:blipFill rotWithShape="1">
          <a:blip r:embed="rId3">
            <a:alphaModFix/>
          </a:blip>
          <a:srcRect/>
          <a:stretch/>
        </p:blipFill>
        <p:spPr>
          <a:xfrm>
            <a:off x="1855575" y="996850"/>
            <a:ext cx="8825525" cy="1760654"/>
          </a:xfrm>
          <a:prstGeom prst="rect">
            <a:avLst/>
          </a:prstGeom>
          <a:noFill/>
          <a:ln>
            <a:noFill/>
          </a:ln>
        </p:spPr>
      </p:pic>
      <p:pic>
        <p:nvPicPr>
          <p:cNvPr id="213" name="Google Shape;213;g8347ec7af3_0_6"/>
          <p:cNvPicPr preferRelativeResize="0"/>
          <p:nvPr/>
        </p:nvPicPr>
        <p:blipFill rotWithShape="1">
          <a:blip r:embed="rId4">
            <a:alphaModFix/>
          </a:blip>
          <a:srcRect/>
          <a:stretch/>
        </p:blipFill>
        <p:spPr>
          <a:xfrm>
            <a:off x="6395300" y="2784764"/>
            <a:ext cx="5405100" cy="3637632"/>
          </a:xfrm>
          <a:prstGeom prst="rect">
            <a:avLst/>
          </a:prstGeom>
          <a:noFill/>
          <a:ln>
            <a:noFill/>
          </a:ln>
        </p:spPr>
      </p:pic>
      <p:sp>
        <p:nvSpPr>
          <p:cNvPr id="214" name="Google Shape;214;g8347ec7af3_0_6"/>
          <p:cNvSpPr txBox="1"/>
          <p:nvPr/>
        </p:nvSpPr>
        <p:spPr>
          <a:xfrm>
            <a:off x="701675" y="3115020"/>
            <a:ext cx="5104800" cy="1275300"/>
          </a:xfrm>
          <a:prstGeom prst="rect">
            <a:avLst/>
          </a:prstGeom>
          <a:noFill/>
          <a:ln>
            <a:noFill/>
          </a:ln>
        </p:spPr>
        <p:txBody>
          <a:bodyPr spcFirstLastPara="1" wrap="square" lIns="0" tIns="45700" rIns="0" bIns="45700" anchor="t" anchorCtr="0">
            <a:noAutofit/>
          </a:bodyPr>
          <a:lstStyle/>
          <a:p>
            <a:pPr marL="171450" marR="0" lvl="0" indent="-171450" algn="just" rtl="0">
              <a:lnSpc>
                <a:spcPct val="100000"/>
              </a:lnSpc>
              <a:spcBef>
                <a:spcPts val="0"/>
              </a:spcBef>
              <a:spcAft>
                <a:spcPts val="0"/>
              </a:spcAft>
              <a:buClr>
                <a:srgbClr val="595959"/>
              </a:buClr>
              <a:buSzPts val="1800"/>
              <a:buFont typeface="Arial"/>
              <a:buChar char="•"/>
            </a:pPr>
            <a:r>
              <a:rPr lang="en-US" sz="1800" b="1" i="0" u="none" strike="noStrike" cap="none" dirty="0">
                <a:solidFill>
                  <a:schemeClr val="dk1"/>
                </a:solidFill>
                <a:latin typeface="Calibri"/>
                <a:ea typeface="Calibri"/>
                <a:cs typeface="Calibri"/>
                <a:sym typeface="Calibri"/>
              </a:rPr>
              <a:t>Dataset</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CelebA</a:t>
            </a:r>
            <a:r>
              <a:rPr lang="en-US" sz="1800" b="0" i="0" u="none" strike="noStrike" cap="none" dirty="0">
                <a:solidFill>
                  <a:schemeClr val="dk1"/>
                </a:solidFill>
                <a:latin typeface="Calibri"/>
                <a:ea typeface="Calibri"/>
                <a:cs typeface="Calibri"/>
                <a:sym typeface="Calibri"/>
              </a:rPr>
              <a:t>-Dataset</a:t>
            </a:r>
            <a:endParaRPr sz="1800" b="0" i="0" u="none" strike="noStrike" cap="none" dirty="0">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800"/>
              <a:buFont typeface="Arial"/>
              <a:buChar char="•"/>
            </a:pPr>
            <a:r>
              <a:rPr lang="en-US" sz="1800" b="1" i="0" u="none" strike="noStrike" cap="none" dirty="0">
                <a:solidFill>
                  <a:schemeClr val="dk1"/>
                </a:solidFill>
                <a:latin typeface="Calibri"/>
                <a:ea typeface="Calibri"/>
                <a:cs typeface="Calibri"/>
                <a:sym typeface="Calibri"/>
              </a:rPr>
              <a:t>Method</a:t>
            </a:r>
            <a:r>
              <a:rPr lang="en-US" sz="1800" b="0" i="0" u="none" strike="noStrike" cap="none" dirty="0">
                <a:solidFill>
                  <a:schemeClr val="dk1"/>
                </a:solidFill>
                <a:latin typeface="Calibri"/>
                <a:ea typeface="Calibri"/>
                <a:cs typeface="Calibri"/>
                <a:sym typeface="Calibri"/>
              </a:rPr>
              <a:t>: DCGAN, Zero Sum training</a:t>
            </a:r>
            <a:endParaRPr sz="1800" b="0" i="0" u="none" strike="noStrike" cap="none" dirty="0">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595959"/>
              </a:buClr>
              <a:buSzPts val="1800"/>
              <a:buFont typeface="Arial"/>
              <a:buChar char="•"/>
            </a:pPr>
            <a:r>
              <a:rPr lang="en-US" sz="1800" b="1" i="0" u="none" strike="noStrike" cap="none" dirty="0">
                <a:solidFill>
                  <a:schemeClr val="dk1"/>
                </a:solidFill>
                <a:latin typeface="Calibri"/>
                <a:ea typeface="Calibri"/>
                <a:cs typeface="Calibri"/>
                <a:sym typeface="Calibri"/>
              </a:rPr>
              <a:t>Challenge</a:t>
            </a:r>
            <a:r>
              <a:rPr lang="en-US" sz="1800" b="0" i="0" u="none" strike="noStrike" cap="none" dirty="0">
                <a:solidFill>
                  <a:schemeClr val="dk1"/>
                </a:solidFill>
                <a:latin typeface="Calibri"/>
                <a:ea typeface="Calibri"/>
                <a:cs typeface="Calibri"/>
                <a:sym typeface="Calibri"/>
              </a:rPr>
              <a:t>: Training, comp. resources</a:t>
            </a:r>
            <a:endParaRPr sz="1800" b="0" i="0" u="none" strike="noStrike" cap="none" dirty="0">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595959"/>
              </a:buClr>
              <a:buSzPts val="1800"/>
              <a:buFont typeface="Arial"/>
              <a:buChar char="•"/>
            </a:pPr>
            <a:r>
              <a:rPr lang="en-US" sz="1800" b="1" i="0" u="none" strike="noStrike" cap="none" dirty="0">
                <a:solidFill>
                  <a:schemeClr val="dk1"/>
                </a:solidFill>
                <a:latin typeface="Calibri"/>
                <a:ea typeface="Calibri"/>
                <a:cs typeface="Calibri"/>
                <a:sym typeface="Calibri"/>
              </a:rPr>
              <a:t>Results</a:t>
            </a:r>
            <a:r>
              <a:rPr lang="en-US" sz="1800" b="0" i="0" u="none" strike="noStrike" cap="none" dirty="0">
                <a:solidFill>
                  <a:schemeClr val="dk1"/>
                </a:solidFill>
                <a:latin typeface="Calibri"/>
                <a:ea typeface="Calibri"/>
                <a:cs typeface="Calibri"/>
                <a:sym typeface="Calibri"/>
              </a:rPr>
              <a:t>: Multiple generations of 60 random faces </a:t>
            </a: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7" name="Picture 6">
            <a:extLst>
              <a:ext uri="{FF2B5EF4-FFF2-40B4-BE49-F238E27FC236}">
                <a16:creationId xmlns:a16="http://schemas.microsoft.com/office/drawing/2014/main" id="{DF470195-8CA2-4A94-ABF0-CD8D2E6CFE15}"/>
              </a:ext>
            </a:extLst>
          </p:cNvPr>
          <p:cNvPicPr>
            <a:picLocks noChangeAspect="1"/>
          </p:cNvPicPr>
          <p:nvPr/>
        </p:nvPicPr>
        <p:blipFill>
          <a:blip r:embed="rId3"/>
          <a:stretch>
            <a:fillRect/>
          </a:stretch>
        </p:blipFill>
        <p:spPr>
          <a:xfrm>
            <a:off x="690047" y="2900368"/>
            <a:ext cx="2720810" cy="3411809"/>
          </a:xfrm>
          <a:prstGeom prst="rect">
            <a:avLst/>
          </a:prstGeom>
        </p:spPr>
      </p:pic>
      <p:pic>
        <p:nvPicPr>
          <p:cNvPr id="9" name="Picture 8">
            <a:extLst>
              <a:ext uri="{FF2B5EF4-FFF2-40B4-BE49-F238E27FC236}">
                <a16:creationId xmlns:a16="http://schemas.microsoft.com/office/drawing/2014/main" id="{4D864DAF-E0B4-49C4-B45F-933CC412FEC9}"/>
              </a:ext>
            </a:extLst>
          </p:cNvPr>
          <p:cNvPicPr>
            <a:picLocks noChangeAspect="1"/>
          </p:cNvPicPr>
          <p:nvPr/>
        </p:nvPicPr>
        <p:blipFill>
          <a:blip r:embed="rId4"/>
          <a:stretch>
            <a:fillRect/>
          </a:stretch>
        </p:blipFill>
        <p:spPr>
          <a:xfrm>
            <a:off x="4009320" y="721986"/>
            <a:ext cx="7492633" cy="5206435"/>
          </a:xfrm>
          <a:prstGeom prst="rect">
            <a:avLst/>
          </a:prstGeom>
        </p:spPr>
      </p:pic>
      <p:pic>
        <p:nvPicPr>
          <p:cNvPr id="10" name="Google Shape;142;p5">
            <a:extLst>
              <a:ext uri="{FF2B5EF4-FFF2-40B4-BE49-F238E27FC236}">
                <a16:creationId xmlns:a16="http://schemas.microsoft.com/office/drawing/2014/main" id="{05D2EF0A-8E80-485A-B3F0-F5F03176C834}"/>
              </a:ext>
            </a:extLst>
          </p:cNvPr>
          <p:cNvPicPr preferRelativeResize="0"/>
          <p:nvPr/>
        </p:nvPicPr>
        <p:blipFill rotWithShape="1">
          <a:blip r:embed="rId5"/>
          <a:stretch/>
        </p:blipFill>
        <p:spPr>
          <a:xfrm>
            <a:off x="936408" y="647423"/>
            <a:ext cx="2228087" cy="2086529"/>
          </a:xfrm>
          <a:prstGeom prst="rect">
            <a:avLst/>
          </a:prstGeom>
          <a:noFill/>
        </p:spPr>
      </p:pic>
      <p:sp>
        <p:nvSpPr>
          <p:cNvPr id="2" name="Slide Number Placeholder 1">
            <a:extLst>
              <a:ext uri="{FF2B5EF4-FFF2-40B4-BE49-F238E27FC236}">
                <a16:creationId xmlns:a16="http://schemas.microsoft.com/office/drawing/2014/main" id="{36E68672-FCB7-4B8E-9A51-B8F2C3C763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3706467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g8347ec7af3_5_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7" name="Google Shape;227;g8347ec7af3_5_9"/>
          <p:cNvSpPr txBox="1">
            <a:spLocks noGrp="1"/>
          </p:cNvSpPr>
          <p:nvPr>
            <p:ph type="title"/>
          </p:nvPr>
        </p:nvSpPr>
        <p:spPr>
          <a:xfrm>
            <a:off x="838201" y="345810"/>
            <a:ext cx="6108864"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4000"/>
              <a:buNone/>
            </a:pPr>
            <a:r>
              <a:rPr lang="en-US" b="1" dirty="0">
                <a:solidFill>
                  <a:schemeClr val="dk1"/>
                </a:solidFill>
                <a:latin typeface="Calibri" panose="020F0502020204030204" pitchFamily="34" charset="0"/>
                <a:ea typeface="Arial"/>
                <a:cs typeface="Arial"/>
                <a:sym typeface="Arial"/>
              </a:rPr>
              <a:t>What We </a:t>
            </a:r>
            <a:r>
              <a:rPr lang="en-US" b="1" dirty="0">
                <a:latin typeface="Calibri" panose="020F0502020204030204" pitchFamily="34" charset="0"/>
                <a:ea typeface="Arial"/>
                <a:cs typeface="Arial"/>
                <a:sym typeface="Arial"/>
              </a:rPr>
              <a:t>L</a:t>
            </a:r>
            <a:r>
              <a:rPr lang="en-US" b="1" dirty="0">
                <a:solidFill>
                  <a:schemeClr val="dk1"/>
                </a:solidFill>
                <a:latin typeface="Calibri" panose="020F0502020204030204" pitchFamily="34" charset="0"/>
                <a:ea typeface="Arial"/>
                <a:cs typeface="Arial"/>
                <a:sym typeface="Arial"/>
              </a:rPr>
              <a:t>earned…</a:t>
            </a:r>
            <a:endParaRPr dirty="0">
              <a:solidFill>
                <a:schemeClr val="dk1"/>
              </a:solidFill>
              <a:latin typeface="Calibri" panose="020F0502020204030204" pitchFamily="34" charset="0"/>
              <a:ea typeface="Arial"/>
              <a:cs typeface="Arial"/>
              <a:sym typeface="Arial"/>
            </a:endParaRPr>
          </a:p>
        </p:txBody>
      </p:sp>
      <p:sp>
        <p:nvSpPr>
          <p:cNvPr id="228" name="Google Shape;228;g8347ec7af3_5_9"/>
          <p:cNvSpPr/>
          <p:nvPr/>
        </p:nvSpPr>
        <p:spPr>
          <a:xfrm>
            <a:off x="10420569" y="1364732"/>
            <a:ext cx="947488" cy="92178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0" name="Google Shape;230;g8347ec7af3_5_9"/>
          <p:cNvSpPr/>
          <p:nvPr/>
        </p:nvSpPr>
        <p:spPr>
          <a:xfrm rot="-6040930" flipH="1">
            <a:off x="6034138" y="-673140"/>
            <a:ext cx="4021193" cy="4021193"/>
          </a:xfrm>
          <a:prstGeom prst="arc">
            <a:avLst>
              <a:gd name="adj1" fmla="val 16200000"/>
              <a:gd name="adj2" fmla="val 20093138"/>
            </a:avLst>
          </a:prstGeom>
          <a:noFill/>
          <a:ln w="127000" cap="rnd" cmpd="sng">
            <a:solidFill>
              <a:schemeClr val="accent4"/>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231" name="Google Shape;231;g8347ec7af3_5_9"/>
          <p:cNvPicPr preferRelativeResize="0"/>
          <p:nvPr/>
        </p:nvPicPr>
        <p:blipFill rotWithShape="1">
          <a:blip r:embed="rId3">
            <a:alphaModFix/>
          </a:blip>
          <a:srcRect l="20137" r="22530" b="-3"/>
          <a:stretch/>
        </p:blipFill>
        <p:spPr>
          <a:xfrm>
            <a:off x="6261607" y="1"/>
            <a:ext cx="3519312" cy="3007909"/>
          </a:xfrm>
          <a:custGeom>
            <a:avLst/>
            <a:gdLst/>
            <a:ahLst/>
            <a:cxnLst/>
            <a:rect l="l" t="t" r="r" b="b"/>
            <a:pathLst>
              <a:path w="3519312" h="3007909" extrusionOk="0">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ln>
            <a:noFill/>
          </a:ln>
        </p:spPr>
      </p:pic>
      <p:sp>
        <p:nvSpPr>
          <p:cNvPr id="232" name="Google Shape;232;g8347ec7af3_5_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600"/>
              </a:spcAft>
              <a:buClr>
                <a:srgbClr val="000000"/>
              </a:buClr>
              <a:buSzPts val="1200"/>
              <a:buFont typeface="Arial"/>
              <a:buNone/>
            </a:pPr>
            <a:fld id="{00000000-1234-1234-1234-123412341234}" type="slidenum">
              <a:rPr lang="en-US">
                <a:solidFill>
                  <a:srgbClr val="FFFFFF"/>
                </a:solidFill>
                <a:latin typeface="Arial"/>
                <a:ea typeface="Arial"/>
                <a:cs typeface="Arial"/>
                <a:sym typeface="Arial"/>
              </a:rPr>
              <a:t>18</a:t>
            </a:fld>
            <a:endParaRPr>
              <a:solidFill>
                <a:srgbClr val="FFFFFF"/>
              </a:solidFill>
              <a:latin typeface="Arial"/>
              <a:ea typeface="Arial"/>
              <a:cs typeface="Arial"/>
              <a:sym typeface="Arial"/>
            </a:endParaRPr>
          </a:p>
        </p:txBody>
      </p:sp>
      <p:sp>
        <p:nvSpPr>
          <p:cNvPr id="233" name="Google Shape;233;g8347ec7af3_5_9"/>
          <p:cNvSpPr txBox="1">
            <a:spLocks noGrp="1"/>
          </p:cNvSpPr>
          <p:nvPr>
            <p:ph type="body" idx="4294967295"/>
          </p:nvPr>
        </p:nvSpPr>
        <p:spPr>
          <a:xfrm>
            <a:off x="322352" y="1784406"/>
            <a:ext cx="8386150" cy="4351338"/>
          </a:xfrm>
          <a:prstGeom prst="rect">
            <a:avLst/>
          </a:prstGeom>
          <a:noFill/>
          <a:ln>
            <a:noFill/>
          </a:ln>
        </p:spPr>
        <p:txBody>
          <a:bodyPr spcFirstLastPara="1" wrap="square" lIns="91425" tIns="45700" rIns="91425" bIns="45700" anchor="t" anchorCtr="0">
            <a:normAutofit/>
          </a:bodyPr>
          <a:lstStyle/>
          <a:p>
            <a:pPr marL="0" lvl="0" indent="127000" algn="l" rtl="0">
              <a:lnSpc>
                <a:spcPct val="90000"/>
              </a:lnSpc>
              <a:spcBef>
                <a:spcPts val="0"/>
              </a:spcBef>
              <a:spcAft>
                <a:spcPts val="0"/>
              </a:spcAft>
              <a:buClr>
                <a:srgbClr val="000000"/>
              </a:buClr>
              <a:buSzPts val="2000"/>
              <a:buFont typeface="Arial"/>
              <a:buNone/>
            </a:pPr>
            <a:endParaRPr sz="1800" dirty="0">
              <a:solidFill>
                <a:schemeClr val="dk1"/>
              </a:solidFill>
              <a:latin typeface="Calibri"/>
              <a:ea typeface="Calibri"/>
              <a:cs typeface="Calibri"/>
              <a:sym typeface="Calibri"/>
            </a:endParaRPr>
          </a:p>
          <a:p>
            <a:pPr marL="285750" lvl="0" indent="-285750" algn="l" rtl="0">
              <a:lnSpc>
                <a:spcPct val="90000"/>
              </a:lnSpc>
              <a:spcBef>
                <a:spcPts val="1000"/>
              </a:spcBef>
              <a:spcAft>
                <a:spcPts val="0"/>
              </a:spcAft>
              <a:buClr>
                <a:srgbClr val="000000"/>
              </a:buClr>
              <a:buSzPts val="2400"/>
              <a:buFont typeface="Noto Sans Symbols"/>
              <a:buChar char="✔"/>
            </a:pPr>
            <a:r>
              <a:rPr lang="en-US" sz="1800" dirty="0">
                <a:solidFill>
                  <a:schemeClr val="dk1"/>
                </a:solidFill>
                <a:latin typeface="Calibri"/>
                <a:ea typeface="Calibri"/>
                <a:cs typeface="Calibri"/>
                <a:sym typeface="Calibri"/>
              </a:rPr>
              <a:t>Team work</a:t>
            </a:r>
            <a:endParaRPr dirty="0"/>
          </a:p>
          <a:p>
            <a:pPr marL="285750" lvl="0" indent="-285750" algn="l" rtl="0">
              <a:lnSpc>
                <a:spcPct val="90000"/>
              </a:lnSpc>
              <a:spcBef>
                <a:spcPts val="1000"/>
              </a:spcBef>
              <a:spcAft>
                <a:spcPts val="0"/>
              </a:spcAft>
              <a:buClr>
                <a:srgbClr val="000000"/>
              </a:buClr>
              <a:buSzPts val="2400"/>
              <a:buFont typeface="Noto Sans Symbols"/>
              <a:buChar char="✔"/>
            </a:pPr>
            <a:r>
              <a:rPr lang="en-US" sz="1800" dirty="0">
                <a:solidFill>
                  <a:schemeClr val="dk1"/>
                </a:solidFill>
                <a:latin typeface="Calibri"/>
                <a:ea typeface="Calibri"/>
                <a:cs typeface="Calibri"/>
                <a:sym typeface="Calibri"/>
              </a:rPr>
              <a:t>Training </a:t>
            </a:r>
            <a:r>
              <a:rPr lang="en-US" sz="1800" dirty="0" err="1">
                <a:solidFill>
                  <a:schemeClr val="dk1"/>
                </a:solidFill>
                <a:latin typeface="Calibri"/>
                <a:ea typeface="Calibri"/>
                <a:cs typeface="Calibri"/>
                <a:sym typeface="Calibri"/>
              </a:rPr>
              <a:t>ConvNets</a:t>
            </a:r>
            <a:r>
              <a:rPr lang="en-US" sz="1800" dirty="0">
                <a:solidFill>
                  <a:schemeClr val="dk1"/>
                </a:solidFill>
                <a:latin typeface="Calibri"/>
                <a:ea typeface="Calibri"/>
                <a:cs typeface="Calibri"/>
                <a:sym typeface="Calibri"/>
              </a:rPr>
              <a:t>: preprocessing, choosing architecture, tuning, model evaluation</a:t>
            </a:r>
            <a:endParaRPr dirty="0"/>
          </a:p>
          <a:p>
            <a:pPr marL="285750" lvl="0" indent="-285750" algn="l" rtl="0">
              <a:lnSpc>
                <a:spcPct val="90000"/>
              </a:lnSpc>
              <a:spcBef>
                <a:spcPts val="1000"/>
              </a:spcBef>
              <a:spcAft>
                <a:spcPts val="0"/>
              </a:spcAft>
              <a:buClr>
                <a:srgbClr val="000000"/>
              </a:buClr>
              <a:buSzPts val="2400"/>
              <a:buFont typeface="Noto Sans Symbols"/>
              <a:buChar char="✔"/>
            </a:pPr>
            <a:r>
              <a:rPr lang="en-US" sz="1800" dirty="0">
                <a:solidFill>
                  <a:schemeClr val="dk1"/>
                </a:solidFill>
                <a:latin typeface="Calibri"/>
                <a:ea typeface="Calibri"/>
                <a:cs typeface="Calibri"/>
                <a:sym typeface="Calibri"/>
              </a:rPr>
              <a:t>Transfer learning</a:t>
            </a:r>
            <a:endParaRPr dirty="0"/>
          </a:p>
          <a:p>
            <a:pPr marL="285750" lvl="0" indent="-285750" algn="l" rtl="0">
              <a:lnSpc>
                <a:spcPct val="90000"/>
              </a:lnSpc>
              <a:spcBef>
                <a:spcPts val="1000"/>
              </a:spcBef>
              <a:spcAft>
                <a:spcPts val="0"/>
              </a:spcAft>
              <a:buClr>
                <a:srgbClr val="000000"/>
              </a:buClr>
              <a:buSzPts val="2400"/>
              <a:buFont typeface="Noto Sans Symbols"/>
              <a:buChar char="✔"/>
            </a:pPr>
            <a:r>
              <a:rPr lang="en-US" sz="1800" dirty="0">
                <a:solidFill>
                  <a:schemeClr val="dk1"/>
                </a:solidFill>
                <a:latin typeface="Calibri"/>
                <a:ea typeface="Calibri"/>
                <a:cs typeface="Calibri"/>
                <a:sym typeface="Calibri"/>
              </a:rPr>
              <a:t>Creating and launching web applications, integrating model files with python</a:t>
            </a:r>
            <a:endParaRPr dirty="0"/>
          </a:p>
          <a:p>
            <a:pPr marL="285750" lvl="0" indent="-285750" algn="l" rtl="0">
              <a:lnSpc>
                <a:spcPct val="90000"/>
              </a:lnSpc>
              <a:spcBef>
                <a:spcPts val="1000"/>
              </a:spcBef>
              <a:spcAft>
                <a:spcPts val="0"/>
              </a:spcAft>
              <a:buClr>
                <a:srgbClr val="000000"/>
              </a:buClr>
              <a:buSzPts val="2400"/>
              <a:buFont typeface="Noto Sans Symbols"/>
              <a:buChar char="✔"/>
            </a:pPr>
            <a:r>
              <a:rPr lang="en-US" sz="1800" dirty="0">
                <a:solidFill>
                  <a:schemeClr val="dk1"/>
                </a:solidFill>
                <a:latin typeface="Calibri"/>
                <a:ea typeface="Calibri"/>
                <a:cs typeface="Calibri"/>
                <a:sym typeface="Calibri"/>
              </a:rPr>
              <a:t>Running instances on GCP</a:t>
            </a:r>
            <a:endParaRPr dirty="0"/>
          </a:p>
          <a:p>
            <a:pPr marL="0" lvl="0" indent="177800" algn="l" rtl="0">
              <a:lnSpc>
                <a:spcPct val="90000"/>
              </a:lnSpc>
              <a:spcBef>
                <a:spcPts val="1000"/>
              </a:spcBef>
              <a:spcAft>
                <a:spcPts val="0"/>
              </a:spcAft>
              <a:buSzPts val="2800"/>
              <a:buFont typeface="Arial"/>
              <a:buNone/>
            </a:pPr>
            <a:endParaRPr sz="1800" dirty="0">
              <a:solidFill>
                <a:schemeClr val="dk1"/>
              </a:solidFill>
              <a:latin typeface="Calibri"/>
              <a:ea typeface="Calibri"/>
              <a:cs typeface="Calibri"/>
              <a:sym typeface="Calibri"/>
            </a:endParaRPr>
          </a:p>
          <a:p>
            <a:pPr marL="0" lvl="0" indent="0" algn="l" rtl="0">
              <a:lnSpc>
                <a:spcPct val="90000"/>
              </a:lnSpc>
              <a:spcBef>
                <a:spcPts val="1000"/>
              </a:spcBef>
              <a:spcAft>
                <a:spcPts val="0"/>
              </a:spcAft>
              <a:buSzPts val="2800"/>
              <a:buNone/>
            </a:pPr>
            <a:r>
              <a:rPr lang="en-US" sz="1800" b="1" dirty="0">
                <a:solidFill>
                  <a:schemeClr val="dk1"/>
                </a:solidFill>
                <a:latin typeface="Calibri"/>
                <a:ea typeface="Calibri"/>
                <a:cs typeface="Calibri"/>
                <a:sym typeface="Calibri"/>
              </a:rPr>
              <a:t>Main Challenges:</a:t>
            </a:r>
            <a:endParaRPr dirty="0"/>
          </a:p>
          <a:p>
            <a:pPr marL="285750" lvl="0" indent="-285750" algn="l" rtl="0">
              <a:lnSpc>
                <a:spcPct val="90000"/>
              </a:lnSpc>
              <a:spcBef>
                <a:spcPts val="1000"/>
              </a:spcBef>
              <a:spcAft>
                <a:spcPts val="0"/>
              </a:spcAft>
              <a:buClr>
                <a:srgbClr val="000000"/>
              </a:buClr>
              <a:buSzPts val="2400"/>
              <a:buFont typeface="Wingdings" panose="05000000000000000000" pitchFamily="2" charset="2"/>
              <a:buChar char="Ø"/>
            </a:pPr>
            <a:r>
              <a:rPr lang="en-US" sz="1800" dirty="0">
                <a:solidFill>
                  <a:schemeClr val="dk1"/>
                </a:solidFill>
                <a:latin typeface="Calibri"/>
                <a:ea typeface="Calibri"/>
                <a:cs typeface="Calibri"/>
                <a:sym typeface="Calibri"/>
              </a:rPr>
              <a:t>Computational resources and time is a huge bottleneck with model training</a:t>
            </a:r>
            <a:endParaRPr dirty="0"/>
          </a:p>
          <a:p>
            <a:pPr marL="285750" lvl="0" indent="-285750" algn="l" rtl="0">
              <a:lnSpc>
                <a:spcPct val="90000"/>
              </a:lnSpc>
              <a:spcBef>
                <a:spcPts val="1000"/>
              </a:spcBef>
              <a:spcAft>
                <a:spcPts val="0"/>
              </a:spcAft>
              <a:buSzPts val="2400"/>
              <a:buFont typeface="Wingdings" panose="05000000000000000000" pitchFamily="2" charset="2"/>
              <a:buChar char="Ø"/>
            </a:pPr>
            <a:r>
              <a:rPr lang="en-US" sz="1800" dirty="0">
                <a:solidFill>
                  <a:schemeClr val="dk1"/>
                </a:solidFill>
                <a:latin typeface="Calibri"/>
                <a:ea typeface="Calibri"/>
                <a:cs typeface="Calibri"/>
                <a:sym typeface="Calibri"/>
              </a:rPr>
              <a:t>Finding high quality dataset in terms of resolution, variations of age, ethnicity.</a:t>
            </a:r>
            <a:endParaRPr dirty="0"/>
          </a:p>
        </p:txBody>
      </p:sp>
      <p:pic>
        <p:nvPicPr>
          <p:cNvPr id="14" name="Picture 13">
            <a:extLst>
              <a:ext uri="{FF2B5EF4-FFF2-40B4-BE49-F238E27FC236}">
                <a16:creationId xmlns:a16="http://schemas.microsoft.com/office/drawing/2014/main" id="{584711A9-6616-4D46-8B97-A48A9C378A7D}"/>
              </a:ext>
            </a:extLst>
          </p:cNvPr>
          <p:cNvPicPr>
            <a:picLocks noChangeAspect="1"/>
          </p:cNvPicPr>
          <p:nvPr/>
        </p:nvPicPr>
        <p:blipFill>
          <a:blip r:embed="rId4"/>
          <a:stretch>
            <a:fillRect/>
          </a:stretch>
        </p:blipFill>
        <p:spPr>
          <a:xfrm>
            <a:off x="7950259" y="2633530"/>
            <a:ext cx="5128274" cy="4834197"/>
          </a:xfrm>
          <a:prstGeom prst="ellipse">
            <a:avLst/>
          </a:prstGeom>
          <a:ln>
            <a:noFill/>
          </a:ln>
          <a:effectLst>
            <a:softEdge rad="11250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8"/>
        <p:cNvGrpSpPr/>
        <p:nvPr/>
      </p:nvGrpSpPr>
      <p:grpSpPr>
        <a:xfrm>
          <a:off x="0" y="0"/>
          <a:ext cx="0" cy="0"/>
          <a:chOff x="0" y="0"/>
          <a:chExt cx="0" cy="0"/>
        </a:xfrm>
      </p:grpSpPr>
      <p:sp>
        <p:nvSpPr>
          <p:cNvPr id="239" name="Google Shape;239;g8347ec7af3_5_1"/>
          <p:cNvSpPr txBox="1">
            <a:spLocks noGrp="1"/>
          </p:cNvSpPr>
          <p:nvPr>
            <p:ph type="title"/>
          </p:nvPr>
        </p:nvSpPr>
        <p:spPr>
          <a:xfrm>
            <a:off x="481013" y="3752849"/>
            <a:ext cx="3290887" cy="245268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None/>
            </a:pPr>
            <a:r>
              <a:rPr lang="en-US" sz="4000" b="1" dirty="0">
                <a:solidFill>
                  <a:schemeClr val="dk1"/>
                </a:solidFill>
                <a:latin typeface="Calibri" panose="020F0502020204030204" pitchFamily="34" charset="0"/>
                <a:ea typeface="Arial"/>
                <a:cs typeface="Arial"/>
                <a:sym typeface="Arial"/>
              </a:rPr>
              <a:t>Path Ahead...</a:t>
            </a:r>
            <a:endParaRPr sz="4000" dirty="0">
              <a:solidFill>
                <a:schemeClr val="dk1"/>
              </a:solidFill>
              <a:latin typeface="Calibri" panose="020F0502020204030204" pitchFamily="34" charset="0"/>
              <a:ea typeface="Arial"/>
              <a:cs typeface="Arial"/>
              <a:sym typeface="Arial"/>
            </a:endParaRPr>
          </a:p>
        </p:txBody>
      </p:sp>
      <p:pic>
        <p:nvPicPr>
          <p:cNvPr id="240" name="Google Shape;240;g8347ec7af3_5_1"/>
          <p:cNvPicPr preferRelativeResize="0"/>
          <p:nvPr/>
        </p:nvPicPr>
        <p:blipFill rotWithShape="1">
          <a:blip r:embed="rId3">
            <a:alphaModFix/>
          </a:blip>
          <a:srcRect t="19493" b="22811"/>
          <a:stretch/>
        </p:blipFill>
        <p:spPr>
          <a:xfrm>
            <a:off x="20" y="10"/>
            <a:ext cx="12191980" cy="3710603"/>
          </a:xfrm>
          <a:custGeom>
            <a:avLst/>
            <a:gdLst/>
            <a:ahLst/>
            <a:cxnLst/>
            <a:rect l="l" t="t" r="r" b="b"/>
            <a:pathLst>
              <a:path w="12192000" h="3692092" extrusionOk="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sp>
        <p:nvSpPr>
          <p:cNvPr id="241" name="Google Shape;241;g8347ec7af3_5_1"/>
          <p:cNvSpPr txBox="1"/>
          <p:nvPr/>
        </p:nvSpPr>
        <p:spPr>
          <a:xfrm>
            <a:off x="3881498" y="3912109"/>
            <a:ext cx="8846360" cy="3220898"/>
          </a:xfrm>
          <a:prstGeom prst="rect">
            <a:avLst/>
          </a:prstGeom>
          <a:noFill/>
          <a:ln>
            <a:noFill/>
          </a:ln>
        </p:spPr>
        <p:txBody>
          <a:bodyPr spcFirstLastPara="1" wrap="square" lIns="91425" tIns="45700" rIns="91425" bIns="45700" anchor="ctr" anchorCtr="0">
            <a:normAutofit/>
          </a:bodyPr>
          <a:lstStyle/>
          <a:p>
            <a:pPr marL="342900" marR="0" lvl="0" indent="-342900" algn="l" rtl="0">
              <a:lnSpc>
                <a:spcPct val="90000"/>
              </a:lnSpc>
              <a:spcBef>
                <a:spcPts val="1000"/>
              </a:spcBef>
              <a:spcAft>
                <a:spcPts val="0"/>
              </a:spcAft>
              <a:buClr>
                <a:schemeClr val="dk1"/>
              </a:buClr>
              <a:buSzPts val="1800"/>
              <a:buFont typeface="Courier New" panose="02070309020205020404" pitchFamily="49" charset="0"/>
              <a:buChar char="o"/>
            </a:pPr>
            <a:endParaRPr sz="2000" b="0" i="0" u="none" strike="noStrike" cap="none" dirty="0">
              <a:solidFill>
                <a:schemeClr val="dk1"/>
              </a:solidFill>
              <a:latin typeface="Calibri" panose="020F0502020204030204" pitchFamily="34" charset="0"/>
              <a:sym typeface="Arial"/>
            </a:endParaRPr>
          </a:p>
          <a:p>
            <a:pPr marL="342900" marR="0" lvl="0" indent="-342900" algn="l" rtl="0">
              <a:lnSpc>
                <a:spcPct val="90000"/>
              </a:lnSpc>
              <a:spcBef>
                <a:spcPts val="1000"/>
              </a:spcBef>
              <a:spcAft>
                <a:spcPts val="0"/>
              </a:spcAft>
              <a:buClr>
                <a:srgbClr val="000000"/>
              </a:buClr>
              <a:buSzPts val="3000"/>
              <a:buFont typeface="Courier New" panose="02070309020205020404" pitchFamily="49" charset="0"/>
              <a:buChar char="o"/>
            </a:pPr>
            <a:r>
              <a:rPr lang="en-US" sz="2000" b="0" i="0" u="none" strike="noStrike" cap="none" dirty="0">
                <a:solidFill>
                  <a:schemeClr val="dk1"/>
                </a:solidFill>
                <a:latin typeface="Calibri" panose="020F0502020204030204" pitchFamily="34" charset="0"/>
                <a:sym typeface="Arial"/>
              </a:rPr>
              <a:t>Improve model performances</a:t>
            </a:r>
            <a:endParaRPr sz="1800" dirty="0">
              <a:latin typeface="Calibri" panose="020F0502020204030204" pitchFamily="34" charset="0"/>
            </a:endParaRPr>
          </a:p>
          <a:p>
            <a:pPr marL="342900" marR="0" lvl="0" indent="-342900" algn="l" rtl="0">
              <a:lnSpc>
                <a:spcPct val="90000"/>
              </a:lnSpc>
              <a:spcBef>
                <a:spcPts val="1000"/>
              </a:spcBef>
              <a:spcAft>
                <a:spcPts val="0"/>
              </a:spcAft>
              <a:buClr>
                <a:srgbClr val="000000"/>
              </a:buClr>
              <a:buSzPts val="3000"/>
              <a:buFont typeface="Courier New" panose="02070309020205020404" pitchFamily="49" charset="0"/>
              <a:buChar char="o"/>
            </a:pPr>
            <a:r>
              <a:rPr lang="en-US" sz="2000" b="0" i="0" u="none" strike="noStrike" cap="none" dirty="0">
                <a:solidFill>
                  <a:schemeClr val="dk1"/>
                </a:solidFill>
                <a:latin typeface="Calibri" panose="020F0502020204030204" pitchFamily="34" charset="0"/>
                <a:sym typeface="Arial"/>
              </a:rPr>
              <a:t>Integrate all models for multi-task output</a:t>
            </a:r>
          </a:p>
          <a:p>
            <a:pPr marL="342900" indent="-342900">
              <a:lnSpc>
                <a:spcPct val="90000"/>
              </a:lnSpc>
              <a:spcBef>
                <a:spcPts val="1000"/>
              </a:spcBef>
              <a:buSzPts val="3000"/>
              <a:buFont typeface="Courier New" panose="02070309020205020404" pitchFamily="49" charset="0"/>
              <a:buChar char="o"/>
            </a:pPr>
            <a:r>
              <a:rPr lang="en-US" sz="2000" dirty="0">
                <a:solidFill>
                  <a:schemeClr val="dk1"/>
                </a:solidFill>
                <a:latin typeface="Calibri" panose="020F0502020204030204" pitchFamily="34" charset="0"/>
              </a:rPr>
              <a:t>Host the application on the internet</a:t>
            </a:r>
            <a:endParaRPr sz="2000" b="0" i="0" u="none" strike="noStrike" cap="none" dirty="0">
              <a:solidFill>
                <a:schemeClr val="dk1"/>
              </a:solidFill>
              <a:latin typeface="Calibri" panose="020F0502020204030204" pitchFamily="34" charset="0"/>
              <a:sym typeface="Arial"/>
            </a:endParaRPr>
          </a:p>
          <a:p>
            <a:pPr marL="342900" marR="0" lvl="0" indent="-342900" algn="l" rtl="0">
              <a:lnSpc>
                <a:spcPct val="90000"/>
              </a:lnSpc>
              <a:spcBef>
                <a:spcPts val="1000"/>
              </a:spcBef>
              <a:spcAft>
                <a:spcPts val="0"/>
              </a:spcAft>
              <a:buClr>
                <a:srgbClr val="000000"/>
              </a:buClr>
              <a:buSzPts val="3000"/>
              <a:buFont typeface="Courier New" panose="02070309020205020404" pitchFamily="49" charset="0"/>
              <a:buChar char="o"/>
            </a:pPr>
            <a:r>
              <a:rPr lang="en-US" sz="2000" b="0" i="0" u="none" strike="noStrike" cap="none" dirty="0">
                <a:solidFill>
                  <a:schemeClr val="dk1"/>
                </a:solidFill>
                <a:latin typeface="Calibri" panose="020F0502020204030204" pitchFamily="34" charset="0"/>
                <a:sym typeface="Arial"/>
              </a:rPr>
              <a:t>Incorporate usage of GPUs and increase web app processing speed</a:t>
            </a:r>
            <a:endParaRPr sz="2000" b="0" i="0" u="none" strike="noStrike" cap="none" dirty="0">
              <a:solidFill>
                <a:schemeClr val="dk1"/>
              </a:solidFill>
              <a:latin typeface="Calibri" panose="020F0502020204030204" pitchFamily="34" charset="0"/>
              <a:sym typeface="Arial"/>
            </a:endParaRPr>
          </a:p>
          <a:p>
            <a:pPr marL="342900" marR="0" lvl="0" indent="-342900" algn="l" rtl="0">
              <a:lnSpc>
                <a:spcPct val="90000"/>
              </a:lnSpc>
              <a:spcBef>
                <a:spcPts val="1000"/>
              </a:spcBef>
              <a:spcAft>
                <a:spcPts val="0"/>
              </a:spcAft>
              <a:buClr>
                <a:srgbClr val="000000"/>
              </a:buClr>
              <a:buSzPts val="3000"/>
              <a:buFont typeface="Courier New" panose="02070309020205020404" pitchFamily="49" charset="0"/>
              <a:buChar char="o"/>
            </a:pPr>
            <a:r>
              <a:rPr lang="en-US" sz="2000" b="0" i="0" u="none" strike="noStrike" cap="none" dirty="0">
                <a:solidFill>
                  <a:schemeClr val="dk1"/>
                </a:solidFill>
                <a:latin typeface="Calibri" panose="020F0502020204030204" pitchFamily="34" charset="0"/>
                <a:sym typeface="Arial"/>
              </a:rPr>
              <a:t>Generate faces from detailed user-provided descriptions</a:t>
            </a:r>
            <a:endParaRPr sz="1700" b="0" i="0" u="none" strike="noStrike" cap="none" dirty="0">
              <a:solidFill>
                <a:schemeClr val="dk1"/>
              </a:solidFill>
              <a:latin typeface="Arial"/>
              <a:ea typeface="Arial"/>
              <a:cs typeface="Arial"/>
              <a:sym typeface="Arial"/>
            </a:endParaRPr>
          </a:p>
          <a:p>
            <a:pPr marL="228600" marR="0" lvl="0" indent="-158750" algn="l" rtl="0">
              <a:lnSpc>
                <a:spcPct val="90000"/>
              </a:lnSpc>
              <a:spcBef>
                <a:spcPts val="1000"/>
              </a:spcBef>
              <a:spcAft>
                <a:spcPts val="0"/>
              </a:spcAft>
              <a:buClr>
                <a:schemeClr val="dk1"/>
              </a:buClr>
              <a:buSzPts val="1100"/>
              <a:buFont typeface="Arial"/>
              <a:buNone/>
            </a:pPr>
            <a:endParaRPr sz="1700" b="1" i="0" u="none" strike="noStrike" cap="none" dirty="0">
              <a:solidFill>
                <a:schemeClr val="dk1"/>
              </a:solidFill>
              <a:latin typeface="Arial"/>
              <a:ea typeface="Arial"/>
              <a:cs typeface="Arial"/>
              <a:sym typeface="Arial"/>
            </a:endParaRPr>
          </a:p>
          <a:p>
            <a:pPr marL="228600" marR="0" lvl="0" indent="-158750" algn="l" rtl="0">
              <a:lnSpc>
                <a:spcPct val="90000"/>
              </a:lnSpc>
              <a:spcBef>
                <a:spcPts val="1000"/>
              </a:spcBef>
              <a:spcAft>
                <a:spcPts val="0"/>
              </a:spcAft>
              <a:buClr>
                <a:schemeClr val="dk1"/>
              </a:buClr>
              <a:buSzPts val="1100"/>
              <a:buFont typeface="Arial"/>
              <a:buNone/>
            </a:pPr>
            <a:endParaRPr sz="1700" b="0" i="0" u="none" strike="noStrike" cap="none" dirty="0">
              <a:solidFill>
                <a:schemeClr val="dk1"/>
              </a:solidFill>
              <a:latin typeface="Arial"/>
              <a:ea typeface="Arial"/>
              <a:cs typeface="Arial"/>
              <a:sym typeface="Arial"/>
            </a:endParaRPr>
          </a:p>
          <a:p>
            <a:pPr marL="228600" marR="0" lvl="0" indent="-158750" algn="l" rtl="0">
              <a:lnSpc>
                <a:spcPct val="90000"/>
              </a:lnSpc>
              <a:spcBef>
                <a:spcPts val="1000"/>
              </a:spcBef>
              <a:spcAft>
                <a:spcPts val="0"/>
              </a:spcAft>
              <a:buClr>
                <a:schemeClr val="dk1"/>
              </a:buClr>
              <a:buSzPts val="1100"/>
              <a:buFont typeface="Arial"/>
              <a:buNone/>
            </a:pPr>
            <a:endParaRPr sz="1700" b="0" i="0" u="none" strike="noStrike" cap="none" dirty="0">
              <a:solidFill>
                <a:schemeClr val="dk1"/>
              </a:solidFill>
              <a:latin typeface="Arial"/>
              <a:ea typeface="Arial"/>
              <a:cs typeface="Arial"/>
              <a:sym typeface="Arial"/>
            </a:endParaRPr>
          </a:p>
          <a:p>
            <a:pPr marL="228600" marR="0" lvl="0" indent="-158750" algn="l" rtl="0">
              <a:lnSpc>
                <a:spcPct val="90000"/>
              </a:lnSpc>
              <a:spcBef>
                <a:spcPts val="1000"/>
              </a:spcBef>
              <a:spcAft>
                <a:spcPts val="0"/>
              </a:spcAft>
              <a:buClr>
                <a:schemeClr val="dk1"/>
              </a:buClr>
              <a:buSzPts val="1100"/>
              <a:buFont typeface="Arial"/>
              <a:buNone/>
            </a:pPr>
            <a:endParaRPr sz="1700" b="0" i="0" u="none" strike="noStrike" cap="none" dirty="0">
              <a:solidFill>
                <a:schemeClr val="dk1"/>
              </a:solidFill>
              <a:latin typeface="Arial"/>
              <a:ea typeface="Arial"/>
              <a:cs typeface="Arial"/>
              <a:sym typeface="Arial"/>
            </a:endParaRPr>
          </a:p>
        </p:txBody>
      </p:sp>
      <p:sp>
        <p:nvSpPr>
          <p:cNvPr id="242" name="Google Shape;242;g8347ec7af3_5_1"/>
          <p:cNvSpPr txBox="1">
            <a:spLocks noGrp="1"/>
          </p:cNvSpPr>
          <p:nvPr>
            <p:ph type="sldNum" idx="12"/>
          </p:nvPr>
        </p:nvSpPr>
        <p:spPr>
          <a:xfrm>
            <a:off x="8864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600"/>
              </a:spcAft>
              <a:buClr>
                <a:srgbClr val="3F3F3F"/>
              </a:buClr>
              <a:buSzPts val="1200"/>
              <a:buNone/>
            </a:pPr>
            <a:fld id="{00000000-1234-1234-1234-123412341234}" type="slidenum">
              <a:rPr lang="en-US">
                <a:solidFill>
                  <a:srgbClr val="3F3F3F"/>
                </a:solidFill>
              </a:rPr>
              <a:t>19</a:t>
            </a:fld>
            <a:endParaRPr>
              <a:solidFill>
                <a:srgbClr val="3F3F3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
        <p:cNvGrpSpPr/>
        <p:nvPr/>
      </p:nvGrpSpPr>
      <p:grpSpPr>
        <a:xfrm>
          <a:off x="0" y="0"/>
          <a:ext cx="0" cy="0"/>
          <a:chOff x="0" y="0"/>
          <a:chExt cx="0" cy="0"/>
        </a:xfrm>
      </p:grpSpPr>
      <p:sp>
        <p:nvSpPr>
          <p:cNvPr id="114" name="Google Shape;114;p2"/>
          <p:cNvSpPr txBox="1">
            <a:spLocks noGrp="1"/>
          </p:cNvSpPr>
          <p:nvPr>
            <p:ph type="title"/>
          </p:nvPr>
        </p:nvSpPr>
        <p:spPr>
          <a:xfrm>
            <a:off x="248784" y="3752849"/>
            <a:ext cx="3290887" cy="245268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dirty="0"/>
              <a:t>Outline</a:t>
            </a:r>
            <a:endParaRPr dirty="0"/>
          </a:p>
        </p:txBody>
      </p:sp>
      <p:pic>
        <p:nvPicPr>
          <p:cNvPr id="115" name="Google Shape;115;p2"/>
          <p:cNvPicPr preferRelativeResize="0"/>
          <p:nvPr/>
        </p:nvPicPr>
        <p:blipFill rotWithShape="1">
          <a:blip r:embed="rId3">
            <a:alphaModFix/>
          </a:blip>
          <a:srcRect t="4891" b="17071"/>
          <a:stretch/>
        </p:blipFill>
        <p:spPr>
          <a:xfrm>
            <a:off x="20" y="10"/>
            <a:ext cx="12191980" cy="3710603"/>
          </a:xfrm>
          <a:custGeom>
            <a:avLst/>
            <a:gdLst/>
            <a:ahLst/>
            <a:cxnLst/>
            <a:rect l="l" t="t" r="r" b="b"/>
            <a:pathLst>
              <a:path w="12192000" h="3692092" extrusionOk="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sp>
        <p:nvSpPr>
          <p:cNvPr id="116" name="Google Shape;116;p2"/>
          <p:cNvSpPr txBox="1">
            <a:spLocks noGrp="1"/>
          </p:cNvSpPr>
          <p:nvPr>
            <p:ph type="body" idx="1"/>
          </p:nvPr>
        </p:nvSpPr>
        <p:spPr>
          <a:xfrm>
            <a:off x="2148115" y="3761012"/>
            <a:ext cx="10228389" cy="2809149"/>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800"/>
              <a:buChar char="•"/>
            </a:pPr>
            <a:r>
              <a:rPr lang="en-US" dirty="0"/>
              <a:t>Motivation: Facial Applications</a:t>
            </a:r>
            <a:endParaRPr dirty="0"/>
          </a:p>
          <a:p>
            <a:pPr marL="228600" lvl="0" indent="-228600" algn="l" rtl="0">
              <a:lnSpc>
                <a:spcPct val="90000"/>
              </a:lnSpc>
              <a:spcBef>
                <a:spcPts val="1000"/>
              </a:spcBef>
              <a:spcAft>
                <a:spcPts val="0"/>
              </a:spcAft>
              <a:buClr>
                <a:schemeClr val="dk1"/>
              </a:buClr>
              <a:buSzPts val="2800"/>
              <a:buChar char="•"/>
            </a:pPr>
            <a:r>
              <a:rPr lang="en-US" dirty="0"/>
              <a:t>Full Stack Deep Learning Workflow for Facial Application</a:t>
            </a:r>
            <a:endParaRPr dirty="0"/>
          </a:p>
          <a:p>
            <a:pPr marL="228600" lvl="0" indent="-228600" algn="l" rtl="0">
              <a:lnSpc>
                <a:spcPct val="90000"/>
              </a:lnSpc>
              <a:spcBef>
                <a:spcPts val="1000"/>
              </a:spcBef>
              <a:spcAft>
                <a:spcPts val="0"/>
              </a:spcAft>
              <a:buClr>
                <a:schemeClr val="dk1"/>
              </a:buClr>
              <a:buSzPts val="2800"/>
              <a:buChar char="•"/>
            </a:pPr>
            <a:r>
              <a:rPr lang="en-US" dirty="0"/>
              <a:t>Methodology: CNNs, Transfer Learning, One-shot Learning, GANs</a:t>
            </a:r>
            <a:endParaRPr dirty="0"/>
          </a:p>
          <a:p>
            <a:pPr marL="228600" lvl="0" indent="-228600" algn="l" rtl="0">
              <a:lnSpc>
                <a:spcPct val="90000"/>
              </a:lnSpc>
              <a:spcBef>
                <a:spcPts val="1000"/>
              </a:spcBef>
              <a:spcAft>
                <a:spcPts val="0"/>
              </a:spcAft>
              <a:buClr>
                <a:schemeClr val="dk1"/>
              </a:buClr>
              <a:buSzPts val="2800"/>
              <a:buChar char="•"/>
            </a:pPr>
            <a:r>
              <a:rPr lang="en-US" dirty="0"/>
              <a:t>Results and Demo</a:t>
            </a:r>
            <a:endParaRPr dirty="0"/>
          </a:p>
          <a:p>
            <a:pPr marL="0" lvl="0" indent="0" algn="l" rtl="0">
              <a:lnSpc>
                <a:spcPct val="90000"/>
              </a:lnSpc>
              <a:spcBef>
                <a:spcPts val="1000"/>
              </a:spcBef>
              <a:spcAft>
                <a:spcPts val="0"/>
              </a:spcAft>
              <a:buClr>
                <a:schemeClr val="dk1"/>
              </a:buClr>
              <a:buSzPts val="1800"/>
              <a:buNone/>
            </a:pPr>
            <a:endParaRPr sz="1800" dirty="0"/>
          </a:p>
        </p:txBody>
      </p:sp>
      <p:sp>
        <p:nvSpPr>
          <p:cNvPr id="117" name="Google Shape;117;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7"/>
          <p:cNvSpPr txBox="1">
            <a:spLocks noGrp="1"/>
          </p:cNvSpPr>
          <p:nvPr>
            <p:ph type="title"/>
          </p:nvPr>
        </p:nvSpPr>
        <p:spPr>
          <a:xfrm>
            <a:off x="320634" y="261107"/>
            <a:ext cx="11578441" cy="1048928"/>
          </a:xfrm>
          <a:prstGeom prst="rect">
            <a:avLst/>
          </a:prstGeom>
          <a:noFill/>
          <a:ln>
            <a:noFill/>
          </a:ln>
        </p:spPr>
        <p:txBody>
          <a:bodyPr spcFirstLastPara="1" wrap="square" lIns="91425" tIns="45700" rIns="0" bIns="45700" anchor="t" anchorCtr="0">
            <a:noAutofit/>
          </a:bodyPr>
          <a:lstStyle/>
          <a:p>
            <a:pPr marL="0" lvl="0" indent="0" algn="ctr" rtl="0">
              <a:lnSpc>
                <a:spcPct val="90000"/>
              </a:lnSpc>
              <a:spcBef>
                <a:spcPts val="0"/>
              </a:spcBef>
              <a:spcAft>
                <a:spcPts val="0"/>
              </a:spcAft>
              <a:buClr>
                <a:schemeClr val="dk1"/>
              </a:buClr>
              <a:buSzPts val="2400"/>
              <a:buFont typeface="Calibri"/>
              <a:buNone/>
            </a:pPr>
            <a:r>
              <a:rPr lang="en-US" sz="4000" b="1">
                <a:latin typeface="Calibri"/>
                <a:ea typeface="Calibri"/>
                <a:cs typeface="Calibri"/>
                <a:sym typeface="Calibri"/>
              </a:rPr>
              <a:t>Summary (backup)</a:t>
            </a:r>
            <a:endParaRPr sz="6600" b="1">
              <a:latin typeface="Calibri"/>
              <a:ea typeface="Calibri"/>
              <a:cs typeface="Calibri"/>
              <a:sym typeface="Calibri"/>
            </a:endParaRPr>
          </a:p>
        </p:txBody>
      </p:sp>
      <p:sp>
        <p:nvSpPr>
          <p:cNvPr id="249" name="Google Shape;249;p7"/>
          <p:cNvSpPr/>
          <p:nvPr/>
        </p:nvSpPr>
        <p:spPr>
          <a:xfrm>
            <a:off x="6812241" y="2369417"/>
            <a:ext cx="1507055" cy="1897150"/>
          </a:xfrm>
          <a:custGeom>
            <a:avLst/>
            <a:gdLst/>
            <a:ahLst/>
            <a:cxnLst/>
            <a:rect l="l" t="t" r="r" b="b"/>
            <a:pathLst>
              <a:path w="21600" h="21181" extrusionOk="0">
                <a:moveTo>
                  <a:pt x="21597" y="15080"/>
                </a:moveTo>
                <a:lnTo>
                  <a:pt x="21600" y="8777"/>
                </a:lnTo>
                <a:cubicBezTo>
                  <a:pt x="21600" y="7721"/>
                  <a:pt x="20878" y="6745"/>
                  <a:pt x="19704" y="6218"/>
                </a:cubicBezTo>
                <a:lnTo>
                  <a:pt x="12699" y="3064"/>
                </a:lnTo>
                <a:cubicBezTo>
                  <a:pt x="11525" y="2535"/>
                  <a:pt x="10081" y="2535"/>
                  <a:pt x="8907" y="3062"/>
                </a:cubicBezTo>
                <a:lnTo>
                  <a:pt x="8037" y="3453"/>
                </a:lnTo>
                <a:cubicBezTo>
                  <a:pt x="7074" y="3885"/>
                  <a:pt x="5779" y="3692"/>
                  <a:pt x="5226" y="2940"/>
                </a:cubicBezTo>
                <a:cubicBezTo>
                  <a:pt x="5003" y="2636"/>
                  <a:pt x="4930" y="2298"/>
                  <a:pt x="4988" y="1976"/>
                </a:cubicBezTo>
                <a:cubicBezTo>
                  <a:pt x="5018" y="1898"/>
                  <a:pt x="5039" y="1818"/>
                  <a:pt x="5054" y="1736"/>
                </a:cubicBezTo>
                <a:cubicBezTo>
                  <a:pt x="5081" y="1580"/>
                  <a:pt x="5078" y="1420"/>
                  <a:pt x="5042" y="1261"/>
                </a:cubicBezTo>
                <a:cubicBezTo>
                  <a:pt x="5003" y="1091"/>
                  <a:pt x="4927" y="924"/>
                  <a:pt x="4813" y="767"/>
                </a:cubicBezTo>
                <a:cubicBezTo>
                  <a:pt x="4182" y="-87"/>
                  <a:pt x="2651" y="-287"/>
                  <a:pt x="1685" y="470"/>
                </a:cubicBezTo>
                <a:cubicBezTo>
                  <a:pt x="1268" y="797"/>
                  <a:pt x="1075" y="1275"/>
                  <a:pt x="1156" y="1729"/>
                </a:cubicBezTo>
                <a:cubicBezTo>
                  <a:pt x="1235" y="2154"/>
                  <a:pt x="1495" y="2474"/>
                  <a:pt x="1839" y="2700"/>
                </a:cubicBezTo>
                <a:cubicBezTo>
                  <a:pt x="1999" y="2806"/>
                  <a:pt x="2177" y="2890"/>
                  <a:pt x="2370" y="2949"/>
                </a:cubicBezTo>
                <a:cubicBezTo>
                  <a:pt x="2461" y="2977"/>
                  <a:pt x="2554" y="3001"/>
                  <a:pt x="2648" y="3020"/>
                </a:cubicBezTo>
                <a:cubicBezTo>
                  <a:pt x="3034" y="3142"/>
                  <a:pt x="3379" y="3361"/>
                  <a:pt x="3605" y="3662"/>
                </a:cubicBezTo>
                <a:cubicBezTo>
                  <a:pt x="4158" y="4396"/>
                  <a:pt x="3717" y="5395"/>
                  <a:pt x="2772" y="5819"/>
                </a:cubicBezTo>
                <a:lnTo>
                  <a:pt x="1902" y="6209"/>
                </a:lnTo>
                <a:cubicBezTo>
                  <a:pt x="728" y="6736"/>
                  <a:pt x="6" y="7712"/>
                  <a:pt x="3" y="8768"/>
                </a:cubicBezTo>
                <a:lnTo>
                  <a:pt x="0" y="15071"/>
                </a:lnTo>
                <a:cubicBezTo>
                  <a:pt x="0" y="16127"/>
                  <a:pt x="722" y="17103"/>
                  <a:pt x="1896" y="17630"/>
                </a:cubicBezTo>
                <a:lnTo>
                  <a:pt x="8901" y="20784"/>
                </a:lnTo>
                <a:cubicBezTo>
                  <a:pt x="10075" y="21313"/>
                  <a:pt x="11519" y="21313"/>
                  <a:pt x="12693" y="20786"/>
                </a:cubicBezTo>
                <a:lnTo>
                  <a:pt x="19704" y="17637"/>
                </a:lnTo>
                <a:cubicBezTo>
                  <a:pt x="20872" y="17112"/>
                  <a:pt x="21597" y="16136"/>
                  <a:pt x="21597" y="15080"/>
                </a:cubicBezTo>
                <a:close/>
              </a:path>
            </a:pathLst>
          </a:custGeom>
          <a:solidFill>
            <a:srgbClr val="FFFFFF"/>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88"/>
              <a:buFont typeface="Arial"/>
              <a:buNone/>
            </a:pPr>
            <a:endParaRPr sz="788" b="0" i="0" u="none" strike="noStrike" cap="none">
              <a:solidFill>
                <a:srgbClr val="FFFFFF"/>
              </a:solidFill>
              <a:latin typeface="Calibri"/>
              <a:ea typeface="Calibri"/>
              <a:cs typeface="Calibri"/>
              <a:sym typeface="Calibri"/>
            </a:endParaRPr>
          </a:p>
        </p:txBody>
      </p:sp>
      <p:sp>
        <p:nvSpPr>
          <p:cNvPr id="250" name="Google Shape;250;p7"/>
          <p:cNvSpPr/>
          <p:nvPr/>
        </p:nvSpPr>
        <p:spPr>
          <a:xfrm>
            <a:off x="6096000" y="3696569"/>
            <a:ext cx="1508320" cy="1898467"/>
          </a:xfrm>
          <a:custGeom>
            <a:avLst/>
            <a:gdLst/>
            <a:ahLst/>
            <a:cxnLst/>
            <a:rect l="l" t="t" r="r" b="b"/>
            <a:pathLst>
              <a:path w="21594" h="21394" extrusionOk="0">
                <a:moveTo>
                  <a:pt x="12712" y="20992"/>
                </a:moveTo>
                <a:lnTo>
                  <a:pt x="19706" y="17802"/>
                </a:lnTo>
                <a:cubicBezTo>
                  <a:pt x="20876" y="17268"/>
                  <a:pt x="21597" y="16283"/>
                  <a:pt x="21594" y="15217"/>
                </a:cubicBezTo>
                <a:lnTo>
                  <a:pt x="21579" y="8855"/>
                </a:lnTo>
                <a:cubicBezTo>
                  <a:pt x="21576" y="7789"/>
                  <a:pt x="20852" y="6806"/>
                  <a:pt x="19679" y="6274"/>
                </a:cubicBezTo>
                <a:lnTo>
                  <a:pt x="18810" y="5880"/>
                </a:lnTo>
                <a:cubicBezTo>
                  <a:pt x="17845" y="5444"/>
                  <a:pt x="17411" y="4465"/>
                  <a:pt x="17969" y="3708"/>
                </a:cubicBezTo>
                <a:cubicBezTo>
                  <a:pt x="18195" y="3402"/>
                  <a:pt x="18533" y="3184"/>
                  <a:pt x="18916" y="3058"/>
                </a:cubicBezTo>
                <a:cubicBezTo>
                  <a:pt x="19018" y="3039"/>
                  <a:pt x="19118" y="3013"/>
                  <a:pt x="19214" y="2982"/>
                </a:cubicBezTo>
                <a:cubicBezTo>
                  <a:pt x="19401" y="2920"/>
                  <a:pt x="19576" y="2837"/>
                  <a:pt x="19733" y="2733"/>
                </a:cubicBezTo>
                <a:cubicBezTo>
                  <a:pt x="19902" y="2621"/>
                  <a:pt x="20050" y="2486"/>
                  <a:pt x="20167" y="2324"/>
                </a:cubicBezTo>
                <a:cubicBezTo>
                  <a:pt x="20798" y="1463"/>
                  <a:pt x="20255" y="321"/>
                  <a:pt x="18928" y="48"/>
                </a:cubicBezTo>
                <a:cubicBezTo>
                  <a:pt x="18358" y="-71"/>
                  <a:pt x="17731" y="38"/>
                  <a:pt x="17266" y="325"/>
                </a:cubicBezTo>
                <a:cubicBezTo>
                  <a:pt x="16835" y="594"/>
                  <a:pt x="16609" y="933"/>
                  <a:pt x="16530" y="1282"/>
                </a:cubicBezTo>
                <a:cubicBezTo>
                  <a:pt x="16494" y="1444"/>
                  <a:pt x="16491" y="1610"/>
                  <a:pt x="16518" y="1769"/>
                </a:cubicBezTo>
                <a:cubicBezTo>
                  <a:pt x="16533" y="1845"/>
                  <a:pt x="16551" y="1921"/>
                  <a:pt x="16582" y="1992"/>
                </a:cubicBezTo>
                <a:cubicBezTo>
                  <a:pt x="16639" y="2317"/>
                  <a:pt x="16569" y="2661"/>
                  <a:pt x="16349" y="2968"/>
                </a:cubicBezTo>
                <a:cubicBezTo>
                  <a:pt x="15812" y="3715"/>
                  <a:pt x="14485" y="3922"/>
                  <a:pt x="13538" y="3492"/>
                </a:cubicBezTo>
                <a:lnTo>
                  <a:pt x="12670" y="3098"/>
                </a:lnTo>
                <a:cubicBezTo>
                  <a:pt x="11497" y="2566"/>
                  <a:pt x="10052" y="2569"/>
                  <a:pt x="8882" y="3103"/>
                </a:cubicBezTo>
                <a:lnTo>
                  <a:pt x="1888" y="6293"/>
                </a:lnTo>
                <a:cubicBezTo>
                  <a:pt x="718" y="6828"/>
                  <a:pt x="-3" y="7813"/>
                  <a:pt x="0" y="8879"/>
                </a:cubicBezTo>
                <a:lnTo>
                  <a:pt x="15" y="15241"/>
                </a:lnTo>
                <a:cubicBezTo>
                  <a:pt x="18" y="16306"/>
                  <a:pt x="742" y="17289"/>
                  <a:pt x="1915" y="17821"/>
                </a:cubicBezTo>
                <a:lnTo>
                  <a:pt x="8921" y="20992"/>
                </a:lnTo>
                <a:cubicBezTo>
                  <a:pt x="10097" y="21529"/>
                  <a:pt x="11542" y="21527"/>
                  <a:pt x="12712" y="20992"/>
                </a:cubicBezTo>
                <a:close/>
              </a:path>
            </a:pathLst>
          </a:custGeom>
          <a:solidFill>
            <a:srgbClr val="2DBAA7"/>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FFFFFF"/>
              </a:solidFill>
              <a:latin typeface="Calibri"/>
              <a:ea typeface="Calibri"/>
              <a:cs typeface="Calibri"/>
              <a:sym typeface="Calibri"/>
            </a:endParaRPr>
          </a:p>
        </p:txBody>
      </p:sp>
      <p:sp>
        <p:nvSpPr>
          <p:cNvPr id="251" name="Google Shape;251;p7"/>
          <p:cNvSpPr/>
          <p:nvPr/>
        </p:nvSpPr>
        <p:spPr>
          <a:xfrm>
            <a:off x="4579258" y="3949357"/>
            <a:ext cx="1965391" cy="1658308"/>
          </a:xfrm>
          <a:custGeom>
            <a:avLst/>
            <a:gdLst/>
            <a:ahLst/>
            <a:cxnLst/>
            <a:rect l="l" t="t" r="r" b="b"/>
            <a:pathLst>
              <a:path w="21384" h="21297" extrusionOk="0">
                <a:moveTo>
                  <a:pt x="1444" y="17217"/>
                </a:moveTo>
                <a:lnTo>
                  <a:pt x="6764" y="20842"/>
                </a:lnTo>
                <a:cubicBezTo>
                  <a:pt x="7655" y="21448"/>
                  <a:pt x="8753" y="21448"/>
                  <a:pt x="9643" y="20842"/>
                </a:cubicBezTo>
                <a:lnTo>
                  <a:pt x="14962" y="17217"/>
                </a:lnTo>
                <a:cubicBezTo>
                  <a:pt x="15854" y="16611"/>
                  <a:pt x="16402" y="15488"/>
                  <a:pt x="16402" y="14273"/>
                </a:cubicBezTo>
                <a:lnTo>
                  <a:pt x="16402" y="13375"/>
                </a:lnTo>
                <a:cubicBezTo>
                  <a:pt x="16402" y="12377"/>
                  <a:pt x="17057" y="11484"/>
                  <a:pt x="17901" y="11487"/>
                </a:cubicBezTo>
                <a:cubicBezTo>
                  <a:pt x="18242" y="11489"/>
                  <a:pt x="18554" y="11627"/>
                  <a:pt x="18804" y="11855"/>
                </a:cubicBezTo>
                <a:cubicBezTo>
                  <a:pt x="18859" y="11922"/>
                  <a:pt x="18918" y="11987"/>
                  <a:pt x="18980" y="12044"/>
                </a:cubicBezTo>
                <a:cubicBezTo>
                  <a:pt x="19102" y="12155"/>
                  <a:pt x="19239" y="12244"/>
                  <a:pt x="19386" y="12306"/>
                </a:cubicBezTo>
                <a:cubicBezTo>
                  <a:pt x="19544" y="12374"/>
                  <a:pt x="19714" y="12412"/>
                  <a:pt x="19890" y="12412"/>
                </a:cubicBezTo>
                <a:cubicBezTo>
                  <a:pt x="20851" y="12412"/>
                  <a:pt x="21600" y="11341"/>
                  <a:pt x="21327" y="10156"/>
                </a:cubicBezTo>
                <a:cubicBezTo>
                  <a:pt x="21210" y="9644"/>
                  <a:pt x="20880" y="9220"/>
                  <a:pt x="20465" y="9022"/>
                </a:cubicBezTo>
                <a:cubicBezTo>
                  <a:pt x="20078" y="8838"/>
                  <a:pt x="19707" y="8857"/>
                  <a:pt x="19386" y="8992"/>
                </a:cubicBezTo>
                <a:cubicBezTo>
                  <a:pt x="19237" y="9057"/>
                  <a:pt x="19097" y="9147"/>
                  <a:pt x="18973" y="9260"/>
                </a:cubicBezTo>
                <a:cubicBezTo>
                  <a:pt x="18916" y="9314"/>
                  <a:pt x="18861" y="9374"/>
                  <a:pt x="18808" y="9436"/>
                </a:cubicBezTo>
                <a:cubicBezTo>
                  <a:pt x="18558" y="9666"/>
                  <a:pt x="18244" y="9807"/>
                  <a:pt x="17903" y="9809"/>
                </a:cubicBezTo>
                <a:cubicBezTo>
                  <a:pt x="17073" y="9817"/>
                  <a:pt x="16397" y="8900"/>
                  <a:pt x="16397" y="7921"/>
                </a:cubicBezTo>
                <a:lnTo>
                  <a:pt x="16397" y="7023"/>
                </a:lnTo>
                <a:cubicBezTo>
                  <a:pt x="16397" y="5808"/>
                  <a:pt x="15849" y="4688"/>
                  <a:pt x="14958" y="4079"/>
                </a:cubicBezTo>
                <a:lnTo>
                  <a:pt x="9638" y="454"/>
                </a:lnTo>
                <a:cubicBezTo>
                  <a:pt x="8746" y="-152"/>
                  <a:pt x="7648" y="-152"/>
                  <a:pt x="6759" y="454"/>
                </a:cubicBezTo>
                <a:lnTo>
                  <a:pt x="1439" y="4079"/>
                </a:lnTo>
                <a:cubicBezTo>
                  <a:pt x="548" y="4685"/>
                  <a:pt x="0" y="5808"/>
                  <a:pt x="0" y="7023"/>
                </a:cubicBezTo>
                <a:lnTo>
                  <a:pt x="0" y="14273"/>
                </a:lnTo>
                <a:cubicBezTo>
                  <a:pt x="5" y="15488"/>
                  <a:pt x="555" y="16611"/>
                  <a:pt x="1444" y="17217"/>
                </a:cubicBezTo>
                <a:close/>
              </a:path>
            </a:pathLst>
          </a:custGeom>
          <a:solidFill>
            <a:srgbClr val="F1C50E"/>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FFFFFF"/>
              </a:solidFill>
              <a:latin typeface="Calibri"/>
              <a:ea typeface="Calibri"/>
              <a:cs typeface="Calibri"/>
              <a:sym typeface="Calibri"/>
            </a:endParaRPr>
          </a:p>
        </p:txBody>
      </p:sp>
      <p:sp>
        <p:nvSpPr>
          <p:cNvPr id="252" name="Google Shape;252;p7"/>
          <p:cNvSpPr/>
          <p:nvPr/>
        </p:nvSpPr>
        <p:spPr>
          <a:xfrm>
            <a:off x="3863016" y="2622207"/>
            <a:ext cx="1507055" cy="1897150"/>
          </a:xfrm>
          <a:custGeom>
            <a:avLst/>
            <a:gdLst/>
            <a:ahLst/>
            <a:cxnLst/>
            <a:rect l="l" t="t" r="r" b="b"/>
            <a:pathLst>
              <a:path w="21600" h="21181" extrusionOk="0">
                <a:moveTo>
                  <a:pt x="3" y="6101"/>
                </a:moveTo>
                <a:lnTo>
                  <a:pt x="0" y="12404"/>
                </a:lnTo>
                <a:cubicBezTo>
                  <a:pt x="0" y="13460"/>
                  <a:pt x="722" y="14436"/>
                  <a:pt x="1896" y="14963"/>
                </a:cubicBezTo>
                <a:lnTo>
                  <a:pt x="8901" y="18117"/>
                </a:lnTo>
                <a:cubicBezTo>
                  <a:pt x="10075" y="18646"/>
                  <a:pt x="11519" y="18646"/>
                  <a:pt x="12693" y="18119"/>
                </a:cubicBezTo>
                <a:lnTo>
                  <a:pt x="13563" y="17728"/>
                </a:lnTo>
                <a:cubicBezTo>
                  <a:pt x="14526" y="17296"/>
                  <a:pt x="15821" y="17489"/>
                  <a:pt x="16374" y="18241"/>
                </a:cubicBezTo>
                <a:cubicBezTo>
                  <a:pt x="16597" y="18545"/>
                  <a:pt x="16670" y="18883"/>
                  <a:pt x="16612" y="19205"/>
                </a:cubicBezTo>
                <a:cubicBezTo>
                  <a:pt x="16582" y="19283"/>
                  <a:pt x="16561" y="19363"/>
                  <a:pt x="16546" y="19445"/>
                </a:cubicBezTo>
                <a:cubicBezTo>
                  <a:pt x="16519" y="19601"/>
                  <a:pt x="16522" y="19761"/>
                  <a:pt x="16558" y="19920"/>
                </a:cubicBezTo>
                <a:cubicBezTo>
                  <a:pt x="16597" y="20090"/>
                  <a:pt x="16673" y="20257"/>
                  <a:pt x="16787" y="20414"/>
                </a:cubicBezTo>
                <a:cubicBezTo>
                  <a:pt x="17418" y="21268"/>
                  <a:pt x="18949" y="21468"/>
                  <a:pt x="19915" y="20711"/>
                </a:cubicBezTo>
                <a:cubicBezTo>
                  <a:pt x="20332" y="20384"/>
                  <a:pt x="20525" y="19906"/>
                  <a:pt x="20444" y="19452"/>
                </a:cubicBezTo>
                <a:cubicBezTo>
                  <a:pt x="20365" y="19027"/>
                  <a:pt x="20105" y="18707"/>
                  <a:pt x="19761" y="18481"/>
                </a:cubicBezTo>
                <a:cubicBezTo>
                  <a:pt x="19601" y="18375"/>
                  <a:pt x="19423" y="18291"/>
                  <a:pt x="19230" y="18232"/>
                </a:cubicBezTo>
                <a:cubicBezTo>
                  <a:pt x="19139" y="18204"/>
                  <a:pt x="19046" y="18180"/>
                  <a:pt x="18952" y="18161"/>
                </a:cubicBezTo>
                <a:cubicBezTo>
                  <a:pt x="18566" y="18039"/>
                  <a:pt x="18221" y="17820"/>
                  <a:pt x="17995" y="17519"/>
                </a:cubicBezTo>
                <a:cubicBezTo>
                  <a:pt x="17442" y="16785"/>
                  <a:pt x="17883" y="15786"/>
                  <a:pt x="18828" y="15362"/>
                </a:cubicBezTo>
                <a:lnTo>
                  <a:pt x="19698" y="14972"/>
                </a:lnTo>
                <a:cubicBezTo>
                  <a:pt x="20872" y="14445"/>
                  <a:pt x="21594" y="13469"/>
                  <a:pt x="21597" y="12413"/>
                </a:cubicBezTo>
                <a:lnTo>
                  <a:pt x="21600" y="6110"/>
                </a:lnTo>
                <a:cubicBezTo>
                  <a:pt x="21600" y="5054"/>
                  <a:pt x="20878" y="4078"/>
                  <a:pt x="19704" y="3551"/>
                </a:cubicBezTo>
                <a:lnTo>
                  <a:pt x="12699" y="397"/>
                </a:lnTo>
                <a:cubicBezTo>
                  <a:pt x="11525" y="-132"/>
                  <a:pt x="10081" y="-132"/>
                  <a:pt x="8907" y="395"/>
                </a:cubicBezTo>
                <a:lnTo>
                  <a:pt x="1896" y="3544"/>
                </a:lnTo>
                <a:cubicBezTo>
                  <a:pt x="728" y="4069"/>
                  <a:pt x="3" y="5045"/>
                  <a:pt x="3" y="6101"/>
                </a:cubicBezTo>
                <a:close/>
              </a:path>
            </a:pathLst>
          </a:custGeom>
          <a:solidFill>
            <a:srgbClr val="28B9D4"/>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FFFFFF"/>
              </a:solidFill>
              <a:latin typeface="Calibri"/>
              <a:ea typeface="Calibri"/>
              <a:cs typeface="Calibri"/>
              <a:sym typeface="Calibri"/>
            </a:endParaRPr>
          </a:p>
        </p:txBody>
      </p:sp>
      <p:sp>
        <p:nvSpPr>
          <p:cNvPr id="253" name="Google Shape;253;p7"/>
          <p:cNvSpPr/>
          <p:nvPr/>
        </p:nvSpPr>
        <p:spPr>
          <a:xfrm>
            <a:off x="5345142" y="3266696"/>
            <a:ext cx="1482119" cy="3693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323A45"/>
                </a:solidFill>
                <a:latin typeface="Calibri"/>
                <a:ea typeface="Calibri"/>
                <a:cs typeface="Calibri"/>
                <a:sym typeface="Calibri"/>
              </a:rPr>
              <a:t>HexaFace</a:t>
            </a:r>
            <a:endParaRPr sz="1800" b="1" i="0" u="none" strike="noStrike" cap="none">
              <a:solidFill>
                <a:srgbClr val="323A45"/>
              </a:solidFill>
              <a:latin typeface="Calibri"/>
              <a:ea typeface="Calibri"/>
              <a:cs typeface="Calibri"/>
              <a:sym typeface="Calibri"/>
            </a:endParaRPr>
          </a:p>
        </p:txBody>
      </p:sp>
      <p:sp>
        <p:nvSpPr>
          <p:cNvPr id="254" name="Google Shape;254;p7"/>
          <p:cNvSpPr/>
          <p:nvPr/>
        </p:nvSpPr>
        <p:spPr>
          <a:xfrm>
            <a:off x="4579256" y="1295089"/>
            <a:ext cx="1507476" cy="1897146"/>
          </a:xfrm>
          <a:custGeom>
            <a:avLst/>
            <a:gdLst/>
            <a:ahLst/>
            <a:cxnLst/>
            <a:rect l="l" t="t" r="r" b="b"/>
            <a:pathLst>
              <a:path w="1542654" h="1941419" extrusionOk="0">
                <a:moveTo>
                  <a:pt x="772050" y="1"/>
                </a:moveTo>
                <a:cubicBezTo>
                  <a:pt x="818803" y="35"/>
                  <a:pt x="865529" y="12172"/>
                  <a:pt x="907381" y="36444"/>
                </a:cubicBezTo>
                <a:lnTo>
                  <a:pt x="1407458" y="325450"/>
                </a:lnTo>
                <a:cubicBezTo>
                  <a:pt x="1491161" y="373814"/>
                  <a:pt x="1542654" y="463193"/>
                  <a:pt x="1542654" y="560012"/>
                </a:cubicBezTo>
                <a:lnTo>
                  <a:pt x="1542586" y="651756"/>
                </a:lnTo>
                <a:lnTo>
                  <a:pt x="1535585" y="688540"/>
                </a:lnTo>
                <a:cubicBezTo>
                  <a:pt x="1514537" y="742079"/>
                  <a:pt x="1465000" y="782035"/>
                  <a:pt x="1405463" y="781915"/>
                </a:cubicBezTo>
                <a:cubicBezTo>
                  <a:pt x="1373391" y="781676"/>
                  <a:pt x="1344046" y="770679"/>
                  <a:pt x="1320532" y="752588"/>
                </a:cubicBezTo>
                <a:cubicBezTo>
                  <a:pt x="1315359" y="747169"/>
                  <a:pt x="1309810" y="741989"/>
                  <a:pt x="1303979" y="737526"/>
                </a:cubicBezTo>
                <a:cubicBezTo>
                  <a:pt x="1292504" y="728680"/>
                  <a:pt x="1279619" y="721508"/>
                  <a:pt x="1265793" y="716567"/>
                </a:cubicBezTo>
                <a:cubicBezTo>
                  <a:pt x="1250932" y="711227"/>
                  <a:pt x="1234943" y="708199"/>
                  <a:pt x="1218389" y="708199"/>
                </a:cubicBezTo>
                <a:cubicBezTo>
                  <a:pt x="1128003" y="708199"/>
                  <a:pt x="1057557" y="793550"/>
                  <a:pt x="1083233" y="887987"/>
                </a:cubicBezTo>
                <a:cubicBezTo>
                  <a:pt x="1094238" y="928710"/>
                  <a:pt x="1125276" y="962580"/>
                  <a:pt x="1164308" y="978279"/>
                </a:cubicBezTo>
                <a:cubicBezTo>
                  <a:pt x="1200707" y="992943"/>
                  <a:pt x="1235601" y="991429"/>
                  <a:pt x="1265793" y="980670"/>
                </a:cubicBezTo>
                <a:cubicBezTo>
                  <a:pt x="1279807" y="975490"/>
                  <a:pt x="1292975" y="968397"/>
                  <a:pt x="1304637" y="959312"/>
                </a:cubicBezTo>
                <a:cubicBezTo>
                  <a:pt x="1309998" y="955009"/>
                  <a:pt x="1315171" y="950227"/>
                  <a:pt x="1320156" y="945286"/>
                </a:cubicBezTo>
                <a:cubicBezTo>
                  <a:pt x="1343670" y="926957"/>
                  <a:pt x="1373203" y="915800"/>
                  <a:pt x="1405275" y="915561"/>
                </a:cubicBezTo>
                <a:cubicBezTo>
                  <a:pt x="1463824" y="915083"/>
                  <a:pt x="1514226" y="956070"/>
                  <a:pt x="1535767" y="1009508"/>
                </a:cubicBezTo>
                <a:lnTo>
                  <a:pt x="1542297" y="1042591"/>
                </a:lnTo>
                <a:lnTo>
                  <a:pt x="1542226" y="1137751"/>
                </a:lnTo>
                <a:cubicBezTo>
                  <a:pt x="1542011" y="1234570"/>
                  <a:pt x="1490518" y="1324039"/>
                  <a:pt x="1406601" y="1372313"/>
                </a:cubicBezTo>
                <a:lnTo>
                  <a:pt x="906095" y="1660955"/>
                </a:lnTo>
                <a:cubicBezTo>
                  <a:pt x="822178" y="1709229"/>
                  <a:pt x="719191" y="1709229"/>
                  <a:pt x="635274" y="1660774"/>
                </a:cubicBezTo>
                <a:lnTo>
                  <a:pt x="573210" y="1624932"/>
                </a:lnTo>
                <a:cubicBezTo>
                  <a:pt x="539358" y="1605423"/>
                  <a:pt x="498720" y="1600250"/>
                  <a:pt x="461725" y="1608440"/>
                </a:cubicBezTo>
                <a:lnTo>
                  <a:pt x="410716" y="1630429"/>
                </a:lnTo>
                <a:lnTo>
                  <a:pt x="378057" y="1665929"/>
                </a:lnTo>
                <a:cubicBezTo>
                  <a:pt x="362333" y="1693752"/>
                  <a:pt x="357164" y="1725004"/>
                  <a:pt x="361251" y="1754529"/>
                </a:cubicBezTo>
                <a:cubicBezTo>
                  <a:pt x="363199" y="1761235"/>
                  <a:pt x="364689" y="1768115"/>
                  <a:pt x="365555" y="1775021"/>
                </a:cubicBezTo>
                <a:cubicBezTo>
                  <a:pt x="367719" y="1789459"/>
                  <a:pt x="367286" y="1804546"/>
                  <a:pt x="364689" y="1819209"/>
                </a:cubicBezTo>
                <a:cubicBezTo>
                  <a:pt x="359087" y="1850911"/>
                  <a:pt x="342931" y="1881737"/>
                  <a:pt x="311892" y="1905882"/>
                </a:cubicBezTo>
                <a:lnTo>
                  <a:pt x="311103" y="1906249"/>
                </a:lnTo>
                <a:lnTo>
                  <a:pt x="305889" y="1912122"/>
                </a:lnTo>
                <a:cubicBezTo>
                  <a:pt x="272679" y="1938165"/>
                  <a:pt x="227899" y="1947874"/>
                  <a:pt x="187118" y="1937076"/>
                </a:cubicBezTo>
                <a:cubicBezTo>
                  <a:pt x="92488" y="1912122"/>
                  <a:pt x="53922" y="1808407"/>
                  <a:pt x="99130" y="1730189"/>
                </a:cubicBezTo>
                <a:cubicBezTo>
                  <a:pt x="107558" y="1715671"/>
                  <a:pt x="118128" y="1703421"/>
                  <a:pt x="130197" y="1693258"/>
                </a:cubicBezTo>
                <a:lnTo>
                  <a:pt x="131803" y="1692280"/>
                </a:lnTo>
                <a:lnTo>
                  <a:pt x="136189" y="1687072"/>
                </a:lnTo>
                <a:cubicBezTo>
                  <a:pt x="147393" y="1677589"/>
                  <a:pt x="159895" y="1669807"/>
                  <a:pt x="173262" y="1664427"/>
                </a:cubicBezTo>
                <a:cubicBezTo>
                  <a:pt x="180163" y="1661625"/>
                  <a:pt x="187279" y="1659248"/>
                  <a:pt x="194612" y="1657522"/>
                </a:cubicBezTo>
                <a:lnTo>
                  <a:pt x="231684" y="1634954"/>
                </a:lnTo>
                <a:lnTo>
                  <a:pt x="256752" y="1604878"/>
                </a:lnTo>
                <a:cubicBezTo>
                  <a:pt x="296818" y="1536097"/>
                  <a:pt x="266037" y="1447354"/>
                  <a:pt x="197260" y="1407429"/>
                </a:cubicBezTo>
                <a:lnTo>
                  <a:pt x="135197" y="1371677"/>
                </a:lnTo>
                <a:cubicBezTo>
                  <a:pt x="51493" y="1323404"/>
                  <a:pt x="0" y="1233935"/>
                  <a:pt x="0" y="1137116"/>
                </a:cubicBezTo>
                <a:lnTo>
                  <a:pt x="429" y="559377"/>
                </a:lnTo>
                <a:cubicBezTo>
                  <a:pt x="643" y="462557"/>
                  <a:pt x="52136" y="373088"/>
                  <a:pt x="136054" y="324815"/>
                </a:cubicBezTo>
                <a:lnTo>
                  <a:pt x="636559" y="36172"/>
                </a:lnTo>
                <a:cubicBezTo>
                  <a:pt x="678518" y="12035"/>
                  <a:pt x="725298" y="-33"/>
                  <a:pt x="772050" y="1"/>
                </a:cubicBezTo>
                <a:close/>
              </a:path>
            </a:pathLst>
          </a:custGeom>
          <a:solidFill>
            <a:srgbClr val="323A45"/>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88"/>
              <a:buFont typeface="Arial"/>
              <a:buNone/>
            </a:pPr>
            <a:endParaRPr sz="788" b="0" i="0" u="none" strike="noStrike" cap="none">
              <a:solidFill>
                <a:srgbClr val="FFFFFF"/>
              </a:solidFill>
              <a:latin typeface="Calibri"/>
              <a:ea typeface="Calibri"/>
              <a:cs typeface="Calibri"/>
              <a:sym typeface="Calibri"/>
            </a:endParaRPr>
          </a:p>
        </p:txBody>
      </p:sp>
      <p:sp>
        <p:nvSpPr>
          <p:cNvPr id="255" name="Google Shape;255;p7"/>
          <p:cNvSpPr/>
          <p:nvPr/>
        </p:nvSpPr>
        <p:spPr>
          <a:xfrm>
            <a:off x="5632568" y="1295094"/>
            <a:ext cx="1965374" cy="1658520"/>
          </a:xfrm>
          <a:custGeom>
            <a:avLst/>
            <a:gdLst/>
            <a:ahLst/>
            <a:cxnLst/>
            <a:rect l="l" t="t" r="r" b="b"/>
            <a:pathLst>
              <a:path w="2011239" h="1697224" extrusionOk="0">
                <a:moveTo>
                  <a:pt x="1239629" y="0"/>
                </a:moveTo>
                <a:cubicBezTo>
                  <a:pt x="1286386" y="0"/>
                  <a:pt x="1333155" y="12073"/>
                  <a:pt x="1375056" y="36220"/>
                </a:cubicBezTo>
                <a:lnTo>
                  <a:pt x="1875425" y="325108"/>
                </a:lnTo>
                <a:cubicBezTo>
                  <a:pt x="1959039" y="373562"/>
                  <a:pt x="2010769" y="462818"/>
                  <a:pt x="2011239" y="559884"/>
                </a:cubicBezTo>
                <a:lnTo>
                  <a:pt x="2011239" y="1137580"/>
                </a:lnTo>
                <a:cubicBezTo>
                  <a:pt x="2011239" y="1210200"/>
                  <a:pt x="1982247" y="1278652"/>
                  <a:pt x="1932397" y="1328713"/>
                </a:cubicBezTo>
                <a:lnTo>
                  <a:pt x="1891536" y="1360101"/>
                </a:lnTo>
                <a:lnTo>
                  <a:pt x="1843156" y="1380053"/>
                </a:lnTo>
                <a:lnTo>
                  <a:pt x="1781039" y="1415891"/>
                </a:lnTo>
                <a:cubicBezTo>
                  <a:pt x="1712282" y="1455488"/>
                  <a:pt x="1619820" y="1437798"/>
                  <a:pt x="1580336" y="1368871"/>
                </a:cubicBezTo>
                <a:cubicBezTo>
                  <a:pt x="1564414" y="1341006"/>
                  <a:pt x="1559202" y="1310026"/>
                  <a:pt x="1563343" y="1280512"/>
                </a:cubicBezTo>
                <a:cubicBezTo>
                  <a:pt x="1565485" y="1273362"/>
                  <a:pt x="1566984" y="1266030"/>
                  <a:pt x="1568055" y="1258514"/>
                </a:cubicBezTo>
                <a:cubicBezTo>
                  <a:pt x="1569983" y="1244215"/>
                  <a:pt x="1569769" y="1229549"/>
                  <a:pt x="1567198" y="1214976"/>
                </a:cubicBezTo>
                <a:cubicBezTo>
                  <a:pt x="1564414" y="1199394"/>
                  <a:pt x="1558987" y="1184087"/>
                  <a:pt x="1550848" y="1169696"/>
                </a:cubicBezTo>
                <a:cubicBezTo>
                  <a:pt x="1505795" y="1091420"/>
                  <a:pt x="1396483" y="1073088"/>
                  <a:pt x="1327511" y="1142474"/>
                </a:cubicBezTo>
                <a:cubicBezTo>
                  <a:pt x="1297738" y="1172446"/>
                  <a:pt x="1283957" y="1216259"/>
                  <a:pt x="1289741" y="1257872"/>
                </a:cubicBezTo>
                <a:cubicBezTo>
                  <a:pt x="1295381" y="1296827"/>
                  <a:pt x="1313945" y="1326158"/>
                  <a:pt x="1338506" y="1346873"/>
                </a:cubicBezTo>
                <a:cubicBezTo>
                  <a:pt x="1349930" y="1356588"/>
                  <a:pt x="1362639" y="1364288"/>
                  <a:pt x="1376419" y="1369696"/>
                </a:cubicBezTo>
                <a:cubicBezTo>
                  <a:pt x="1382917" y="1372262"/>
                  <a:pt x="1389557" y="1374462"/>
                  <a:pt x="1396268" y="1376203"/>
                </a:cubicBezTo>
                <a:cubicBezTo>
                  <a:pt x="1423829" y="1387386"/>
                  <a:pt x="1448461" y="1407459"/>
                  <a:pt x="1464598" y="1435048"/>
                </a:cubicBezTo>
                <a:cubicBezTo>
                  <a:pt x="1504081" y="1502326"/>
                  <a:pt x="1472594" y="1593893"/>
                  <a:pt x="1405122" y="1632756"/>
                </a:cubicBezTo>
                <a:lnTo>
                  <a:pt x="1343005" y="1668503"/>
                </a:lnTo>
                <a:lnTo>
                  <a:pt x="1326310" y="1681328"/>
                </a:lnTo>
                <a:lnTo>
                  <a:pt x="1309740" y="1688170"/>
                </a:lnTo>
                <a:cubicBezTo>
                  <a:pt x="1241487" y="1706280"/>
                  <a:pt x="1167666" y="1697225"/>
                  <a:pt x="1104743" y="1661004"/>
                </a:cubicBezTo>
                <a:lnTo>
                  <a:pt x="604374" y="1372117"/>
                </a:lnTo>
                <a:cubicBezTo>
                  <a:pt x="520572" y="1323663"/>
                  <a:pt x="469030" y="1234407"/>
                  <a:pt x="469030" y="1137580"/>
                </a:cubicBezTo>
                <a:lnTo>
                  <a:pt x="469030" y="1066015"/>
                </a:lnTo>
                <a:cubicBezTo>
                  <a:pt x="469030" y="987996"/>
                  <a:pt x="405449" y="914917"/>
                  <a:pt x="327384" y="915555"/>
                </a:cubicBezTo>
                <a:cubicBezTo>
                  <a:pt x="295312" y="915794"/>
                  <a:pt x="265779" y="926951"/>
                  <a:pt x="242265" y="945280"/>
                </a:cubicBezTo>
                <a:cubicBezTo>
                  <a:pt x="237280" y="950221"/>
                  <a:pt x="232107" y="955003"/>
                  <a:pt x="226746" y="959306"/>
                </a:cubicBezTo>
                <a:cubicBezTo>
                  <a:pt x="215084" y="968391"/>
                  <a:pt x="201916" y="975484"/>
                  <a:pt x="187902" y="980664"/>
                </a:cubicBezTo>
                <a:cubicBezTo>
                  <a:pt x="157710" y="991423"/>
                  <a:pt x="122816" y="992937"/>
                  <a:pt x="86417" y="978273"/>
                </a:cubicBezTo>
                <a:cubicBezTo>
                  <a:pt x="47385" y="962574"/>
                  <a:pt x="16347" y="928704"/>
                  <a:pt x="5342" y="887981"/>
                </a:cubicBezTo>
                <a:cubicBezTo>
                  <a:pt x="-20335" y="793544"/>
                  <a:pt x="50112" y="708193"/>
                  <a:pt x="140498" y="708193"/>
                </a:cubicBezTo>
                <a:cubicBezTo>
                  <a:pt x="157052" y="708193"/>
                  <a:pt x="173041" y="711221"/>
                  <a:pt x="187902" y="716561"/>
                </a:cubicBezTo>
                <a:cubicBezTo>
                  <a:pt x="201728" y="721502"/>
                  <a:pt x="214613" y="728674"/>
                  <a:pt x="226088" y="737520"/>
                </a:cubicBezTo>
                <a:cubicBezTo>
                  <a:pt x="231919" y="741983"/>
                  <a:pt x="237468" y="747163"/>
                  <a:pt x="242641" y="752582"/>
                </a:cubicBezTo>
                <a:cubicBezTo>
                  <a:pt x="266155" y="770673"/>
                  <a:pt x="295500" y="781670"/>
                  <a:pt x="327572" y="781909"/>
                </a:cubicBezTo>
                <a:cubicBezTo>
                  <a:pt x="406954" y="782069"/>
                  <a:pt x="468560" y="710982"/>
                  <a:pt x="468560" y="631449"/>
                </a:cubicBezTo>
                <a:lnTo>
                  <a:pt x="468560" y="559645"/>
                </a:lnTo>
                <a:cubicBezTo>
                  <a:pt x="468560" y="462818"/>
                  <a:pt x="520102" y="373402"/>
                  <a:pt x="603998" y="325108"/>
                </a:cubicBezTo>
                <a:lnTo>
                  <a:pt x="1104273" y="36220"/>
                </a:lnTo>
                <a:cubicBezTo>
                  <a:pt x="1146128" y="12073"/>
                  <a:pt x="1192873" y="0"/>
                  <a:pt x="1239629" y="0"/>
                </a:cubicBezTo>
                <a:close/>
              </a:path>
            </a:pathLst>
          </a:custGeom>
          <a:solidFill>
            <a:srgbClr val="F37741"/>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88"/>
              <a:buFont typeface="Arial"/>
              <a:buNone/>
            </a:pPr>
            <a:endParaRPr sz="788" b="0" i="0" u="none" strike="noStrike" cap="none">
              <a:solidFill>
                <a:srgbClr val="FFFFFF"/>
              </a:solidFill>
              <a:latin typeface="Calibri"/>
              <a:ea typeface="Calibri"/>
              <a:cs typeface="Calibri"/>
              <a:sym typeface="Calibri"/>
            </a:endParaRPr>
          </a:p>
        </p:txBody>
      </p:sp>
      <p:sp>
        <p:nvSpPr>
          <p:cNvPr id="256" name="Google Shape;256;p7"/>
          <p:cNvSpPr/>
          <p:nvPr/>
        </p:nvSpPr>
        <p:spPr>
          <a:xfrm>
            <a:off x="6827287" y="3003388"/>
            <a:ext cx="1482000" cy="64629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rgbClr val="151515"/>
                </a:solidFill>
                <a:latin typeface="Calibri"/>
                <a:ea typeface="Calibri"/>
                <a:cs typeface="Calibri"/>
                <a:sym typeface="Calibri"/>
              </a:rPr>
              <a:t>Gender</a:t>
            </a:r>
            <a:endParaRPr sz="1800" b="1" i="0" u="none" strike="noStrike" cap="none" dirty="0">
              <a:solidFill>
                <a:srgbClr val="151515"/>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rgbClr val="151515"/>
                </a:solidFill>
                <a:latin typeface="Calibri"/>
                <a:ea typeface="Calibri"/>
                <a:cs typeface="Calibri"/>
                <a:sym typeface="Calibri"/>
              </a:rPr>
              <a:t>Prediction</a:t>
            </a:r>
            <a:endParaRPr sz="1800" b="1" i="0" u="none" strike="noStrike" cap="none" dirty="0">
              <a:solidFill>
                <a:srgbClr val="151515"/>
              </a:solidFill>
              <a:latin typeface="Calibri"/>
              <a:ea typeface="Calibri"/>
              <a:cs typeface="Calibri"/>
              <a:sym typeface="Calibri"/>
            </a:endParaRPr>
          </a:p>
        </p:txBody>
      </p:sp>
      <p:sp>
        <p:nvSpPr>
          <p:cNvPr id="257" name="Google Shape;257;p7"/>
          <p:cNvSpPr/>
          <p:nvPr/>
        </p:nvSpPr>
        <p:spPr>
          <a:xfrm>
            <a:off x="6443975" y="4463218"/>
            <a:ext cx="1224000" cy="64629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lt1"/>
                </a:solidFill>
                <a:latin typeface="Calibri"/>
                <a:ea typeface="Calibri"/>
                <a:cs typeface="Calibri"/>
                <a:sym typeface="Calibri"/>
              </a:rPr>
              <a:t>Age</a:t>
            </a:r>
            <a:endParaRPr sz="1800" b="1"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lt1"/>
                </a:solidFill>
                <a:latin typeface="Calibri"/>
                <a:ea typeface="Calibri"/>
                <a:cs typeface="Calibri"/>
                <a:sym typeface="Calibri"/>
              </a:rPr>
              <a:t>Estimation</a:t>
            </a:r>
            <a:endParaRPr sz="1800" b="0" i="0" u="none" strike="noStrike" cap="none" dirty="0">
              <a:solidFill>
                <a:schemeClr val="lt1"/>
              </a:solidFill>
              <a:latin typeface="Calibri"/>
              <a:ea typeface="Calibri"/>
              <a:cs typeface="Calibri"/>
              <a:sym typeface="Calibri"/>
            </a:endParaRPr>
          </a:p>
        </p:txBody>
      </p:sp>
      <p:sp>
        <p:nvSpPr>
          <p:cNvPr id="258" name="Google Shape;258;p7"/>
          <p:cNvSpPr/>
          <p:nvPr/>
        </p:nvSpPr>
        <p:spPr>
          <a:xfrm>
            <a:off x="4604077" y="4574402"/>
            <a:ext cx="1482119" cy="64629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151515"/>
                </a:solidFill>
                <a:latin typeface="Calibri"/>
                <a:ea typeface="Calibri"/>
                <a:cs typeface="Calibri"/>
                <a:sym typeface="Calibri"/>
              </a:rPr>
              <a:t>Emotion</a:t>
            </a:r>
            <a:endParaRPr sz="1800" b="1" i="0" u="none" strike="noStrike" cap="none">
              <a:solidFill>
                <a:srgbClr val="151515"/>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151515"/>
                </a:solidFill>
                <a:latin typeface="Calibri"/>
                <a:ea typeface="Calibri"/>
                <a:cs typeface="Calibri"/>
                <a:sym typeface="Calibri"/>
              </a:rPr>
              <a:t>Recognition</a:t>
            </a:r>
            <a:endParaRPr sz="1800" b="1" i="0" u="none" strike="noStrike" cap="none">
              <a:solidFill>
                <a:srgbClr val="151515"/>
              </a:solidFill>
              <a:latin typeface="Calibri"/>
              <a:ea typeface="Calibri"/>
              <a:cs typeface="Calibri"/>
              <a:sym typeface="Calibri"/>
            </a:endParaRPr>
          </a:p>
        </p:txBody>
      </p:sp>
      <p:sp>
        <p:nvSpPr>
          <p:cNvPr id="259" name="Google Shape;259;p7"/>
          <p:cNvSpPr/>
          <p:nvPr/>
        </p:nvSpPr>
        <p:spPr>
          <a:xfrm>
            <a:off x="3863018" y="3232512"/>
            <a:ext cx="1482119" cy="64629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lt1"/>
                </a:solidFill>
                <a:latin typeface="Calibri"/>
                <a:ea typeface="Calibri"/>
                <a:cs typeface="Calibri"/>
                <a:sym typeface="Calibri"/>
              </a:rPr>
              <a:t>Face Generation</a:t>
            </a:r>
            <a:endParaRPr sz="1800" b="0" i="0" u="none" strike="noStrike" cap="none" dirty="0">
              <a:solidFill>
                <a:srgbClr val="000000"/>
              </a:solidFill>
              <a:latin typeface="Arial"/>
              <a:ea typeface="Arial"/>
              <a:cs typeface="Arial"/>
              <a:sym typeface="Arial"/>
            </a:endParaRPr>
          </a:p>
        </p:txBody>
      </p:sp>
      <p:sp>
        <p:nvSpPr>
          <p:cNvPr id="260" name="Google Shape;260;p7"/>
          <p:cNvSpPr/>
          <p:nvPr/>
        </p:nvSpPr>
        <p:spPr>
          <a:xfrm>
            <a:off x="4579250" y="1697008"/>
            <a:ext cx="1150500" cy="861734"/>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alibri"/>
                <a:ea typeface="Calibri"/>
                <a:cs typeface="Calibri"/>
                <a:sym typeface="Calibri"/>
              </a:rPr>
              <a:t>Face</a:t>
            </a:r>
            <a:endParaRPr sz="1800" b="1" i="0" u="none" strike="noStrike" cap="none">
              <a:solidFill>
                <a:srgbClr val="FFFFF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alibri"/>
                <a:ea typeface="Calibri"/>
                <a:cs typeface="Calibri"/>
                <a:sym typeface="Calibri"/>
              </a:rPr>
              <a:t>Detection</a:t>
            </a:r>
            <a:endParaRPr sz="18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7"/>
          <p:cNvSpPr/>
          <p:nvPr/>
        </p:nvSpPr>
        <p:spPr>
          <a:xfrm>
            <a:off x="6109097" y="1681991"/>
            <a:ext cx="1482000" cy="64629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rgbClr val="FFFFFF"/>
                </a:solidFill>
                <a:latin typeface="Calibri"/>
                <a:ea typeface="Calibri"/>
                <a:cs typeface="Calibri"/>
                <a:sym typeface="Calibri"/>
              </a:rPr>
              <a:t>Face</a:t>
            </a:r>
            <a:endParaRPr sz="1800" b="1" i="0" u="none" strike="noStrike" cap="none" dirty="0">
              <a:solidFill>
                <a:srgbClr val="FFFFF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rgbClr val="FFFFFF"/>
                </a:solidFill>
                <a:latin typeface="Calibri"/>
                <a:ea typeface="Calibri"/>
                <a:cs typeface="Calibri"/>
                <a:sym typeface="Calibri"/>
              </a:rPr>
              <a:t>Recognition</a:t>
            </a:r>
            <a:endParaRPr sz="1800" b="1" i="0" u="none" strike="noStrike" cap="none" dirty="0">
              <a:solidFill>
                <a:srgbClr val="FFFFFF"/>
              </a:solidFill>
              <a:latin typeface="Calibri"/>
              <a:ea typeface="Calibri"/>
              <a:cs typeface="Calibri"/>
              <a:sym typeface="Calibri"/>
            </a:endParaRPr>
          </a:p>
        </p:txBody>
      </p:sp>
      <p:sp>
        <p:nvSpPr>
          <p:cNvPr id="262" name="Google Shape;262;p7"/>
          <p:cNvSpPr/>
          <p:nvPr/>
        </p:nvSpPr>
        <p:spPr>
          <a:xfrm>
            <a:off x="1537097" y="6246265"/>
            <a:ext cx="9144000" cy="62317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Google Shape;263;p7"/>
          <p:cNvSpPr txBox="1"/>
          <p:nvPr/>
        </p:nvSpPr>
        <p:spPr>
          <a:xfrm>
            <a:off x="292925" y="1057309"/>
            <a:ext cx="4634084" cy="2243765"/>
          </a:xfrm>
          <a:prstGeom prst="rect">
            <a:avLst/>
          </a:prstGeom>
          <a:noFill/>
          <a:ln>
            <a:noFill/>
          </a:ln>
        </p:spPr>
        <p:txBody>
          <a:bodyPr spcFirstLastPara="1" wrap="square" lIns="0" tIns="45700" rIns="0"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Face Detection</a:t>
            </a:r>
            <a:endParaRPr sz="1100" b="1"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Motivation</a:t>
            </a:r>
            <a:r>
              <a:rPr lang="en-US" sz="1400" b="0" i="0" u="none" strike="noStrike" cap="none">
                <a:solidFill>
                  <a:schemeClr val="dk1"/>
                </a:solidFill>
                <a:latin typeface="Calibri"/>
                <a:ea typeface="Calibri"/>
                <a:cs typeface="Calibri"/>
                <a:sym typeface="Calibri"/>
              </a:rPr>
              <a:t>: Predict face and landmark</a:t>
            </a:r>
            <a:endParaRPr sz="1400" b="0"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Objective</a:t>
            </a:r>
            <a:r>
              <a:rPr lang="en-US" sz="1400" b="0" i="0" u="none" strike="noStrike" cap="none">
                <a:solidFill>
                  <a:schemeClr val="dk1"/>
                </a:solidFill>
                <a:latin typeface="Calibri"/>
                <a:ea typeface="Calibri"/>
                <a:cs typeface="Calibri"/>
                <a:sym typeface="Calibri"/>
              </a:rPr>
              <a:t>: Put a bounding box and confidence on face</a:t>
            </a:r>
            <a:endParaRPr sz="1400" b="0"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Dataset</a:t>
            </a:r>
            <a:r>
              <a:rPr lang="en-US" sz="1400" b="0" i="0" u="none" strike="noStrike" cap="none">
                <a:solidFill>
                  <a:schemeClr val="dk1"/>
                </a:solidFill>
                <a:latin typeface="Calibri"/>
                <a:ea typeface="Calibri"/>
                <a:cs typeface="Calibri"/>
                <a:sym typeface="Calibri"/>
              </a:rPr>
              <a:t>: WIDER FACE/CNN FacePoint</a:t>
            </a:r>
            <a:endParaRPr sz="1400" b="0"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Method</a:t>
            </a:r>
            <a:r>
              <a:rPr lang="en-US" sz="1400" b="0" i="0" u="none" strike="noStrike" cap="none">
                <a:solidFill>
                  <a:schemeClr val="dk1"/>
                </a:solidFill>
                <a:latin typeface="Calibri"/>
                <a:ea typeface="Calibri"/>
                <a:cs typeface="Calibri"/>
                <a:sym typeface="Calibri"/>
              </a:rPr>
              <a:t>: MTCNN</a:t>
            </a:r>
            <a:endParaRPr sz="1400" b="0"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Calibri"/>
              <a:buChar char="•"/>
            </a:pPr>
            <a:r>
              <a:rPr lang="en-US" sz="1400" b="1" i="0" u="none" strike="noStrike" cap="none">
                <a:solidFill>
                  <a:schemeClr val="dk1"/>
                </a:solidFill>
                <a:latin typeface="Calibri"/>
                <a:ea typeface="Calibri"/>
                <a:cs typeface="Calibri"/>
                <a:sym typeface="Calibri"/>
              </a:rPr>
              <a:t>Challenge</a:t>
            </a:r>
            <a:r>
              <a:rPr lang="en-US" sz="1400" b="0" i="0" u="none" strike="noStrike" cap="none">
                <a:solidFill>
                  <a:schemeClr val="dk1"/>
                </a:solidFill>
                <a:latin typeface="Calibri"/>
                <a:ea typeface="Calibri"/>
                <a:cs typeface="Calibri"/>
                <a:sym typeface="Calibri"/>
              </a:rPr>
              <a:t>: Training, computational resources</a:t>
            </a:r>
            <a:endParaRPr sz="1400" b="0"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Results</a:t>
            </a:r>
            <a:r>
              <a:rPr lang="en-US" sz="1400" b="0" i="0" u="none" strike="noStrike" cap="none">
                <a:solidFill>
                  <a:schemeClr val="dk1"/>
                </a:solidFill>
                <a:latin typeface="Calibri"/>
                <a:ea typeface="Calibri"/>
                <a:cs typeface="Calibri"/>
                <a:sym typeface="Calibri"/>
              </a:rPr>
              <a:t>: 95%+ accuracy</a:t>
            </a:r>
            <a:endParaRPr sz="1400" b="0" i="0" u="none" strike="noStrike" cap="none">
              <a:solidFill>
                <a:schemeClr val="dk1"/>
              </a:solidFill>
              <a:latin typeface="Calibri"/>
              <a:ea typeface="Calibri"/>
              <a:cs typeface="Calibri"/>
              <a:sym typeface="Calibri"/>
            </a:endParaRPr>
          </a:p>
        </p:txBody>
      </p:sp>
      <p:sp>
        <p:nvSpPr>
          <p:cNvPr id="264" name="Google Shape;264;p7"/>
          <p:cNvSpPr txBox="1"/>
          <p:nvPr/>
        </p:nvSpPr>
        <p:spPr>
          <a:xfrm>
            <a:off x="8370535" y="1175779"/>
            <a:ext cx="3919859" cy="1897150"/>
          </a:xfrm>
          <a:prstGeom prst="rect">
            <a:avLst/>
          </a:prstGeom>
          <a:noFill/>
          <a:ln>
            <a:noFill/>
          </a:ln>
        </p:spPr>
        <p:txBody>
          <a:bodyPr spcFirstLastPara="1" wrap="square" lIns="0" tIns="45700" rIns="0"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Face Recognition</a:t>
            </a:r>
            <a:endParaRPr sz="1800" b="1"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Motivation</a:t>
            </a:r>
            <a:r>
              <a:rPr lang="en-US" sz="1400" b="0" i="0" u="none" strike="noStrike" cap="none">
                <a:solidFill>
                  <a:schemeClr val="dk1"/>
                </a:solidFill>
                <a:latin typeface="Calibri"/>
                <a:ea typeface="Calibri"/>
                <a:cs typeface="Calibri"/>
                <a:sym typeface="Calibri"/>
              </a:rPr>
              <a:t>: System authentication</a:t>
            </a:r>
            <a:endParaRPr sz="1400" b="0"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Objective</a:t>
            </a:r>
            <a:r>
              <a:rPr lang="en-US" sz="1400" b="0" i="0" u="none" strike="noStrike" cap="none">
                <a:solidFill>
                  <a:schemeClr val="dk1"/>
                </a:solidFill>
                <a:latin typeface="Calibri"/>
                <a:ea typeface="Calibri"/>
                <a:cs typeface="Calibri"/>
                <a:sym typeface="Calibri"/>
              </a:rPr>
              <a:t>: Verify registered user face</a:t>
            </a:r>
            <a:endParaRPr sz="1400" b="0"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Dataset</a:t>
            </a:r>
            <a:r>
              <a:rPr lang="en-US" sz="1400" b="0" i="0" u="none" strike="noStrike" cap="none">
                <a:solidFill>
                  <a:schemeClr val="dk1"/>
                </a:solidFill>
                <a:latin typeface="Calibri"/>
                <a:ea typeface="Calibri"/>
                <a:cs typeface="Calibri"/>
                <a:sym typeface="Calibri"/>
              </a:rPr>
              <a:t>: AT&amp;T database of faces</a:t>
            </a:r>
            <a:endParaRPr sz="1400" b="0"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Method</a:t>
            </a:r>
            <a:r>
              <a:rPr lang="en-US" sz="1400" b="0" i="0" u="none" strike="noStrike" cap="none">
                <a:solidFill>
                  <a:schemeClr val="dk1"/>
                </a:solidFill>
                <a:latin typeface="Calibri"/>
                <a:ea typeface="Calibri"/>
                <a:cs typeface="Calibri"/>
                <a:sym typeface="Calibri"/>
              </a:rPr>
              <a:t>: Siamese Neural Network</a:t>
            </a:r>
            <a:endParaRPr sz="1400" b="0" i="0" u="none" strike="noStrike" cap="none">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Challenge</a:t>
            </a:r>
            <a:r>
              <a:rPr lang="en-US" sz="1400" b="0" i="0" u="none" strike="noStrike" cap="none">
                <a:solidFill>
                  <a:schemeClr val="dk1"/>
                </a:solidFill>
                <a:latin typeface="Calibri"/>
                <a:ea typeface="Calibri"/>
                <a:cs typeface="Calibri"/>
                <a:sym typeface="Calibri"/>
              </a:rPr>
              <a:t>: Position, Pose, Lighting, etc</a:t>
            </a:r>
            <a:endParaRPr sz="1400" b="0"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Results</a:t>
            </a:r>
            <a:r>
              <a:rPr lang="en-US" sz="1400" b="0" i="0" u="none" strike="noStrike" cap="none">
                <a:solidFill>
                  <a:schemeClr val="dk1"/>
                </a:solidFill>
                <a:latin typeface="Calibri"/>
                <a:ea typeface="Calibri"/>
                <a:cs typeface="Calibri"/>
                <a:sym typeface="Calibri"/>
              </a:rPr>
              <a:t>: Verified faces</a:t>
            </a:r>
            <a:endParaRPr sz="1400" b="0" i="0" u="none" strike="noStrike" cap="none">
              <a:solidFill>
                <a:schemeClr val="dk1"/>
              </a:solidFill>
              <a:latin typeface="Calibri"/>
              <a:ea typeface="Calibri"/>
              <a:cs typeface="Calibri"/>
              <a:sym typeface="Calibri"/>
            </a:endParaRPr>
          </a:p>
        </p:txBody>
      </p:sp>
      <p:sp>
        <p:nvSpPr>
          <p:cNvPr id="265" name="Google Shape;265;p7"/>
          <p:cNvSpPr txBox="1"/>
          <p:nvPr/>
        </p:nvSpPr>
        <p:spPr>
          <a:xfrm>
            <a:off x="268078" y="2985152"/>
            <a:ext cx="3919859" cy="2121014"/>
          </a:xfrm>
          <a:prstGeom prst="rect">
            <a:avLst/>
          </a:prstGeom>
          <a:noFill/>
          <a:ln>
            <a:noFill/>
          </a:ln>
        </p:spPr>
        <p:txBody>
          <a:bodyPr spcFirstLastPara="1" wrap="square" lIns="0" tIns="45700" rIns="0"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Face Generation</a:t>
            </a:r>
            <a:endParaRPr sz="1400" b="1"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Motivation</a:t>
            </a:r>
            <a:r>
              <a:rPr lang="en-US" sz="1400" b="0" i="0" u="none" strike="noStrike" cap="none">
                <a:solidFill>
                  <a:schemeClr val="dk1"/>
                </a:solidFill>
                <a:latin typeface="Calibri"/>
                <a:ea typeface="Calibri"/>
                <a:cs typeface="Calibri"/>
                <a:sym typeface="Calibri"/>
              </a:rPr>
              <a:t>: Description to image</a:t>
            </a:r>
            <a:endParaRPr sz="1400" b="0"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Objective</a:t>
            </a:r>
            <a:r>
              <a:rPr lang="en-US" sz="1400" b="0" i="0" u="none" strike="noStrike" cap="none">
                <a:solidFill>
                  <a:schemeClr val="dk1"/>
                </a:solidFill>
                <a:latin typeface="Calibri"/>
                <a:ea typeface="Calibri"/>
                <a:cs typeface="Calibri"/>
                <a:sym typeface="Calibri"/>
              </a:rPr>
              <a:t>: Generate synthetic faces</a:t>
            </a:r>
            <a:endParaRPr sz="1400" b="0"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Dataset</a:t>
            </a:r>
            <a:r>
              <a:rPr lang="en-US" sz="1400" b="0" i="0" u="none" strike="noStrike" cap="none">
                <a:solidFill>
                  <a:schemeClr val="dk1"/>
                </a:solidFill>
                <a:latin typeface="Calibri"/>
                <a:ea typeface="Calibri"/>
                <a:cs typeface="Calibri"/>
                <a:sym typeface="Calibri"/>
              </a:rPr>
              <a:t>: CelebA-Dataset</a:t>
            </a:r>
            <a:endParaRPr sz="1400" b="0"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Method</a:t>
            </a:r>
            <a:r>
              <a:rPr lang="en-US" sz="1400" b="0" i="0" u="none" strike="noStrike" cap="none">
                <a:solidFill>
                  <a:schemeClr val="dk1"/>
                </a:solidFill>
                <a:latin typeface="Calibri"/>
                <a:ea typeface="Calibri"/>
                <a:cs typeface="Calibri"/>
                <a:sym typeface="Calibri"/>
              </a:rPr>
              <a:t>: DCGAN, Zero Sum training</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595959"/>
              </a:buClr>
              <a:buSzPts val="1000"/>
              <a:buFont typeface="Calibri"/>
              <a:buChar char="•"/>
            </a:pPr>
            <a:r>
              <a:rPr lang="en-US" sz="1400" b="1" i="0" u="none" strike="noStrike" cap="none">
                <a:solidFill>
                  <a:schemeClr val="dk1"/>
                </a:solidFill>
                <a:latin typeface="Calibri"/>
                <a:ea typeface="Calibri"/>
                <a:cs typeface="Calibri"/>
                <a:sym typeface="Calibri"/>
              </a:rPr>
              <a:t>Challenge</a:t>
            </a:r>
            <a:r>
              <a:rPr lang="en-US" sz="1400" b="0" i="0" u="none" strike="noStrike" cap="none">
                <a:solidFill>
                  <a:schemeClr val="dk1"/>
                </a:solidFill>
                <a:latin typeface="Calibri"/>
                <a:ea typeface="Calibri"/>
                <a:cs typeface="Calibri"/>
                <a:sym typeface="Calibri"/>
              </a:rPr>
              <a:t>: Training, comp. resources</a:t>
            </a:r>
            <a:endParaRPr sz="1400" b="0" i="0" u="none" strike="noStrike" cap="none">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Results</a:t>
            </a:r>
            <a:r>
              <a:rPr lang="en-US" sz="1400" b="0" i="0" u="none" strike="noStrike" cap="none">
                <a:solidFill>
                  <a:schemeClr val="dk1"/>
                </a:solidFill>
                <a:latin typeface="Calibri"/>
                <a:ea typeface="Calibri"/>
                <a:cs typeface="Calibri"/>
                <a:sym typeface="Calibri"/>
              </a:rPr>
              <a:t>: Captured facial details </a:t>
            </a:r>
            <a:endParaRPr sz="1400" b="0" i="0" u="none" strike="noStrike" cap="none">
              <a:solidFill>
                <a:schemeClr val="dk1"/>
              </a:solidFill>
              <a:latin typeface="Calibri"/>
              <a:ea typeface="Calibri"/>
              <a:cs typeface="Calibri"/>
              <a:sym typeface="Calibri"/>
            </a:endParaRPr>
          </a:p>
        </p:txBody>
      </p:sp>
      <p:sp>
        <p:nvSpPr>
          <p:cNvPr id="266" name="Google Shape;266;p7"/>
          <p:cNvSpPr txBox="1"/>
          <p:nvPr/>
        </p:nvSpPr>
        <p:spPr>
          <a:xfrm>
            <a:off x="8373634" y="3154160"/>
            <a:ext cx="3919859" cy="1898467"/>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Gender Prediction</a:t>
            </a:r>
            <a:endParaRPr sz="1800" b="1"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Motivation</a:t>
            </a:r>
            <a:r>
              <a:rPr lang="en-US" sz="1400" b="0" i="0" u="none" strike="noStrike" cap="none">
                <a:solidFill>
                  <a:schemeClr val="dk1"/>
                </a:solidFill>
                <a:latin typeface="Calibri"/>
                <a:ea typeface="Calibri"/>
                <a:cs typeface="Calibri"/>
                <a:sym typeface="Calibri"/>
              </a:rPr>
              <a:t>: Intelligent applications</a:t>
            </a:r>
            <a:endParaRPr sz="1400" b="0"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Objective</a:t>
            </a:r>
            <a:r>
              <a:rPr lang="en-US" sz="1400" b="0" i="0" u="none" strike="noStrike" cap="none">
                <a:solidFill>
                  <a:schemeClr val="dk1"/>
                </a:solidFill>
                <a:latin typeface="Calibri"/>
                <a:ea typeface="Calibri"/>
                <a:cs typeface="Calibri"/>
                <a:sym typeface="Calibri"/>
              </a:rPr>
              <a:t>: Predict gender from face</a:t>
            </a:r>
            <a:endParaRPr sz="1400" b="0"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Dataset</a:t>
            </a:r>
            <a:r>
              <a:rPr lang="en-US" sz="1400" b="0" i="0" u="none" strike="noStrike" cap="none">
                <a:solidFill>
                  <a:schemeClr val="dk1"/>
                </a:solidFill>
                <a:latin typeface="Calibri"/>
                <a:ea typeface="Calibri"/>
                <a:cs typeface="Calibri"/>
                <a:sym typeface="Calibri"/>
              </a:rPr>
              <a:t>: imdb-wiki dataset</a:t>
            </a:r>
            <a:endParaRPr sz="1400" b="0"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Method</a:t>
            </a:r>
            <a:r>
              <a:rPr lang="en-US" sz="1400" b="0" i="0" u="none" strike="noStrike" cap="none">
                <a:solidFill>
                  <a:schemeClr val="dk1"/>
                </a:solidFill>
                <a:latin typeface="Calibri"/>
                <a:ea typeface="Calibri"/>
                <a:cs typeface="Calibri"/>
                <a:sym typeface="Calibri"/>
              </a:rPr>
              <a:t>: Transfer Learning, VGG16</a:t>
            </a:r>
            <a:endParaRPr sz="1400" b="0" i="0" u="none" strike="noStrike" cap="none">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595959"/>
              </a:buClr>
              <a:buSzPts val="1000"/>
              <a:buFont typeface="Calibri"/>
              <a:buChar char="•"/>
            </a:pPr>
            <a:r>
              <a:rPr lang="en-US" sz="1400" b="1" i="0" u="none" strike="noStrike" cap="none">
                <a:solidFill>
                  <a:schemeClr val="dk1"/>
                </a:solidFill>
                <a:latin typeface="Calibri"/>
                <a:ea typeface="Calibri"/>
                <a:cs typeface="Calibri"/>
                <a:sym typeface="Calibri"/>
              </a:rPr>
              <a:t>Challenge</a:t>
            </a:r>
            <a:r>
              <a:rPr lang="en-US" sz="1400" b="0" i="0" u="none" strike="noStrike" cap="none">
                <a:solidFill>
                  <a:schemeClr val="dk1"/>
                </a:solidFill>
                <a:latin typeface="Calibri"/>
                <a:ea typeface="Calibri"/>
                <a:cs typeface="Calibri"/>
                <a:sym typeface="Calibri"/>
              </a:rPr>
              <a:t>: Preprocessing</a:t>
            </a:r>
            <a:endParaRPr sz="1400" b="0" i="0" u="none" strike="noStrike" cap="none">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Results</a:t>
            </a:r>
            <a:r>
              <a:rPr lang="en-US" sz="1400" b="0" i="0" u="none" strike="noStrike" cap="none">
                <a:solidFill>
                  <a:schemeClr val="dk1"/>
                </a:solidFill>
                <a:latin typeface="Calibri"/>
                <a:ea typeface="Calibri"/>
                <a:cs typeface="Calibri"/>
                <a:sym typeface="Calibri"/>
              </a:rPr>
              <a:t>: Achieved accuracy of 90%</a:t>
            </a:r>
            <a:endParaRPr sz="1400" b="0" i="0" u="none" strike="noStrike" cap="none">
              <a:solidFill>
                <a:srgbClr val="000000"/>
              </a:solidFill>
              <a:latin typeface="Arial"/>
              <a:ea typeface="Arial"/>
              <a:cs typeface="Arial"/>
              <a:sym typeface="Arial"/>
            </a:endParaRPr>
          </a:p>
        </p:txBody>
      </p:sp>
      <p:sp>
        <p:nvSpPr>
          <p:cNvPr id="267" name="Google Shape;267;p7"/>
          <p:cNvSpPr txBox="1"/>
          <p:nvPr/>
        </p:nvSpPr>
        <p:spPr>
          <a:xfrm>
            <a:off x="274742" y="4947549"/>
            <a:ext cx="3919859" cy="176796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Emotion Recognition</a:t>
            </a:r>
            <a:endParaRPr sz="1800" b="1"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Motivation</a:t>
            </a:r>
            <a:r>
              <a:rPr lang="en-US" sz="1400" b="0" i="0" u="none" strike="noStrike" cap="none">
                <a:solidFill>
                  <a:schemeClr val="dk1"/>
                </a:solidFill>
                <a:latin typeface="Calibri"/>
                <a:ea typeface="Calibri"/>
                <a:cs typeface="Calibri"/>
                <a:sym typeface="Calibri"/>
              </a:rPr>
              <a:t>: Human computer interaction</a:t>
            </a:r>
            <a:endParaRPr sz="1400" b="0" i="0" u="none" strike="noStrike" cap="none">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Objective</a:t>
            </a:r>
            <a:r>
              <a:rPr lang="en-US" sz="1400" b="0" i="0" u="none" strike="noStrike" cap="none">
                <a:solidFill>
                  <a:schemeClr val="dk1"/>
                </a:solidFill>
                <a:latin typeface="Calibri"/>
                <a:ea typeface="Calibri"/>
                <a:cs typeface="Calibri"/>
                <a:sym typeface="Calibri"/>
              </a:rPr>
              <a:t>: Recognize basic facial expressions</a:t>
            </a:r>
            <a:endParaRPr sz="1400" b="0"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Dataset</a:t>
            </a:r>
            <a:r>
              <a:rPr lang="en-US" sz="1400" b="0" i="0" u="none" strike="noStrike" cap="none">
                <a:solidFill>
                  <a:schemeClr val="dk1"/>
                </a:solidFill>
                <a:latin typeface="Calibri"/>
                <a:ea typeface="Calibri"/>
                <a:cs typeface="Calibri"/>
                <a:sym typeface="Calibri"/>
              </a:rPr>
              <a:t>: Combined FER-2013 and FERG-DB</a:t>
            </a:r>
            <a:endParaRPr sz="1400" b="0"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Method</a:t>
            </a:r>
            <a:r>
              <a:rPr lang="en-US" sz="1400" b="0" i="0" u="none" strike="noStrike" cap="none">
                <a:solidFill>
                  <a:schemeClr val="dk1"/>
                </a:solidFill>
                <a:latin typeface="Calibri"/>
                <a:ea typeface="Calibri"/>
                <a:cs typeface="Calibri"/>
                <a:sym typeface="Calibri"/>
              </a:rPr>
              <a:t>: VGG-like CNNs</a:t>
            </a:r>
            <a:endParaRPr sz="1400" b="0" i="0" u="none" strike="noStrike" cap="none">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595959"/>
              </a:buClr>
              <a:buSzPts val="1000"/>
              <a:buFont typeface="Calibri"/>
              <a:buChar char="•"/>
            </a:pPr>
            <a:r>
              <a:rPr lang="en-US" sz="1400" b="1" i="0" u="none" strike="noStrike" cap="none">
                <a:solidFill>
                  <a:schemeClr val="dk1"/>
                </a:solidFill>
                <a:latin typeface="Calibri"/>
                <a:ea typeface="Calibri"/>
                <a:cs typeface="Calibri"/>
                <a:sym typeface="Calibri"/>
              </a:rPr>
              <a:t>Challenge</a:t>
            </a:r>
            <a:r>
              <a:rPr lang="en-US" sz="1400" b="0" i="0" u="none" strike="noStrike" cap="none">
                <a:solidFill>
                  <a:schemeClr val="dk1"/>
                </a:solidFill>
                <a:latin typeface="Calibri"/>
                <a:ea typeface="Calibri"/>
                <a:cs typeface="Calibri"/>
                <a:sym typeface="Calibri"/>
              </a:rPr>
              <a:t>: Imbalanced and noisy dataset</a:t>
            </a:r>
            <a:endParaRPr sz="1400" b="0" i="0" u="none" strike="noStrike" cap="none">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Results</a:t>
            </a:r>
            <a:r>
              <a:rPr lang="en-US" sz="1400" b="0" i="0" u="none" strike="noStrike" cap="none">
                <a:solidFill>
                  <a:schemeClr val="dk1"/>
                </a:solidFill>
                <a:latin typeface="Calibri"/>
                <a:ea typeface="Calibri"/>
                <a:cs typeface="Calibri"/>
                <a:sym typeface="Calibri"/>
              </a:rPr>
              <a:t>: Achieved accuracy of about 90%</a:t>
            </a:r>
            <a:endParaRPr sz="1400" b="0" i="0" u="none" strike="noStrike" cap="none">
              <a:solidFill>
                <a:schemeClr val="dk1"/>
              </a:solidFill>
              <a:latin typeface="Calibri"/>
              <a:ea typeface="Calibri"/>
              <a:cs typeface="Calibri"/>
              <a:sym typeface="Calibri"/>
            </a:endParaRPr>
          </a:p>
        </p:txBody>
      </p:sp>
      <p:sp>
        <p:nvSpPr>
          <p:cNvPr id="268" name="Google Shape;268;p7"/>
          <p:cNvSpPr txBox="1"/>
          <p:nvPr/>
        </p:nvSpPr>
        <p:spPr>
          <a:xfrm>
            <a:off x="8330249" y="5052627"/>
            <a:ext cx="3781424" cy="176796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Age Estimation</a:t>
            </a:r>
            <a:endParaRPr sz="1400" b="1"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Motivation</a:t>
            </a:r>
            <a:r>
              <a:rPr lang="en-US" sz="1400" b="0" i="0" u="none" strike="noStrike" cap="none">
                <a:solidFill>
                  <a:schemeClr val="dk1"/>
                </a:solidFill>
                <a:latin typeface="Calibri"/>
                <a:ea typeface="Calibri"/>
                <a:cs typeface="Calibri"/>
                <a:sym typeface="Calibri"/>
              </a:rPr>
              <a:t>:  Real-time applications</a:t>
            </a:r>
            <a:endParaRPr sz="1400" b="0"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Objective</a:t>
            </a:r>
            <a:r>
              <a:rPr lang="en-US" sz="1400" b="0" i="0" u="none" strike="noStrike" cap="none">
                <a:solidFill>
                  <a:schemeClr val="dk1"/>
                </a:solidFill>
                <a:latin typeface="Calibri"/>
                <a:ea typeface="Calibri"/>
                <a:cs typeface="Calibri"/>
                <a:sym typeface="Calibri"/>
              </a:rPr>
              <a:t>: Predict apparent age </a:t>
            </a:r>
            <a:endParaRPr sz="1400" b="0"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Dataset</a:t>
            </a:r>
            <a:r>
              <a:rPr lang="en-US" sz="1400" b="0" i="0" u="none" strike="noStrike" cap="none">
                <a:solidFill>
                  <a:schemeClr val="dk1"/>
                </a:solidFill>
                <a:latin typeface="Calibri"/>
                <a:ea typeface="Calibri"/>
                <a:cs typeface="Calibri"/>
                <a:sym typeface="Calibri"/>
              </a:rPr>
              <a:t>: Wiki &amp; IMDB dataset</a:t>
            </a:r>
            <a:endParaRPr sz="1400" b="0" i="0" u="none" strike="noStrike" cap="none">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Method</a:t>
            </a:r>
            <a:r>
              <a:rPr lang="en-US" sz="1400" b="0" i="0" u="none" strike="noStrike" cap="none">
                <a:solidFill>
                  <a:schemeClr val="dk1"/>
                </a:solidFill>
                <a:latin typeface="Calibri"/>
                <a:ea typeface="Calibri"/>
                <a:cs typeface="Calibri"/>
                <a:sym typeface="Calibri"/>
              </a:rPr>
              <a:t>: Transfer learning, VGG16</a:t>
            </a:r>
            <a:endParaRPr sz="1400" b="0" i="0" u="none" strike="noStrike" cap="none">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595959"/>
              </a:buClr>
              <a:buSzPts val="1000"/>
              <a:buFont typeface="Calibri"/>
              <a:buChar char="•"/>
            </a:pPr>
            <a:r>
              <a:rPr lang="en-US" sz="1400" b="1" i="0" u="none" strike="noStrike" cap="none">
                <a:solidFill>
                  <a:schemeClr val="dk1"/>
                </a:solidFill>
                <a:latin typeface="Calibri"/>
                <a:ea typeface="Calibri"/>
                <a:cs typeface="Calibri"/>
                <a:sym typeface="Calibri"/>
              </a:rPr>
              <a:t>Challenge</a:t>
            </a:r>
            <a:r>
              <a:rPr lang="en-US" sz="1400" b="0" i="0" u="none" strike="noStrike" cap="none">
                <a:solidFill>
                  <a:schemeClr val="dk1"/>
                </a:solidFill>
                <a:latin typeface="Calibri"/>
                <a:ea typeface="Calibri"/>
                <a:cs typeface="Calibri"/>
                <a:sym typeface="Calibri"/>
              </a:rPr>
              <a:t>: Expressions, lighting, pose, etc.</a:t>
            </a:r>
            <a:endParaRPr sz="1400" b="0" i="0" u="none" strike="noStrike" cap="none">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595959"/>
              </a:buClr>
              <a:buSzPts val="1000"/>
              <a:buFont typeface="Arial"/>
              <a:buChar char="•"/>
            </a:pPr>
            <a:r>
              <a:rPr lang="en-US" sz="1400" b="1" i="0" u="none" strike="noStrike" cap="none">
                <a:solidFill>
                  <a:schemeClr val="dk1"/>
                </a:solidFill>
                <a:latin typeface="Calibri"/>
                <a:ea typeface="Calibri"/>
                <a:cs typeface="Calibri"/>
                <a:sym typeface="Calibri"/>
              </a:rPr>
              <a:t>Results</a:t>
            </a:r>
            <a:r>
              <a:rPr lang="en-US" sz="1400" b="0" i="0" u="none" strike="noStrike" cap="none">
                <a:solidFill>
                  <a:schemeClr val="dk1"/>
                </a:solidFill>
                <a:latin typeface="Calibri"/>
                <a:ea typeface="Calibri"/>
                <a:cs typeface="Calibri"/>
                <a:sym typeface="Calibri"/>
              </a:rPr>
              <a:t>: +/- 6  years accuracy</a:t>
            </a:r>
            <a:endParaRPr sz="1400" b="0" i="0" u="none" strike="noStrike" cap="none">
              <a:solidFill>
                <a:schemeClr val="dk1"/>
              </a:solidFill>
              <a:latin typeface="Calibri"/>
              <a:ea typeface="Calibri"/>
              <a:cs typeface="Calibri"/>
              <a:sym typeface="Calibri"/>
            </a:endParaRPr>
          </a:p>
        </p:txBody>
      </p:sp>
      <p:sp>
        <p:nvSpPr>
          <p:cNvPr id="269" name="Google Shape;26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Clr>
                <a:schemeClr val="dk1"/>
              </a:buClr>
              <a:buSzPts val="1800"/>
              <a:buNone/>
            </a:pPr>
            <a:endParaRPr/>
          </a:p>
        </p:txBody>
      </p:sp>
      <p:sp>
        <p:nvSpPr>
          <p:cNvPr id="276" name="Google Shape;276;p23"/>
          <p:cNvSpPr txBox="1">
            <a:spLocks noGrp="1"/>
          </p:cNvSpPr>
          <p:nvPr>
            <p:ph type="title"/>
          </p:nvPr>
        </p:nvSpPr>
        <p:spPr>
          <a:xfrm>
            <a:off x="404247" y="132651"/>
            <a:ext cx="1162149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000"/>
              <a:buNone/>
            </a:pPr>
            <a:r>
              <a:rPr lang="en-US" sz="4000" b="1"/>
              <a:t>CNN for verification (backup)</a:t>
            </a:r>
            <a:endParaRPr/>
          </a:p>
        </p:txBody>
      </p:sp>
      <p:sp>
        <p:nvSpPr>
          <p:cNvPr id="277" name="Google Shape;27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pic>
        <p:nvPicPr>
          <p:cNvPr id="278" name="Google Shape;278;p23"/>
          <p:cNvPicPr preferRelativeResize="0"/>
          <p:nvPr/>
        </p:nvPicPr>
        <p:blipFill rotWithShape="1">
          <a:blip r:embed="rId3">
            <a:alphaModFix/>
          </a:blip>
          <a:srcRect/>
          <a:stretch/>
        </p:blipFill>
        <p:spPr>
          <a:xfrm>
            <a:off x="838200" y="1825625"/>
            <a:ext cx="7620660" cy="4351338"/>
          </a:xfrm>
          <a:prstGeom prst="rect">
            <a:avLst/>
          </a:prstGeom>
          <a:noFill/>
          <a:ln>
            <a:noFill/>
          </a:ln>
        </p:spPr>
      </p:pic>
      <p:sp>
        <p:nvSpPr>
          <p:cNvPr id="279" name="Google Shape;279;p23"/>
          <p:cNvSpPr/>
          <p:nvPr/>
        </p:nvSpPr>
        <p:spPr>
          <a:xfrm>
            <a:off x="8778570" y="3607594"/>
            <a:ext cx="1127760" cy="787400"/>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Cosine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Distance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Function</a:t>
            </a:r>
            <a:endParaRPr sz="1400" b="0" i="0" u="none" strike="noStrike" cap="none">
              <a:solidFill>
                <a:srgbClr val="000000"/>
              </a:solidFill>
              <a:latin typeface="Arial"/>
              <a:ea typeface="Arial"/>
              <a:cs typeface="Arial"/>
              <a:sym typeface="Arial"/>
            </a:endParaRPr>
          </a:p>
        </p:txBody>
      </p:sp>
      <p:cxnSp>
        <p:nvCxnSpPr>
          <p:cNvPr id="280" name="Google Shape;280;p23"/>
          <p:cNvCxnSpPr>
            <a:endCxn id="279" idx="0"/>
          </p:cNvCxnSpPr>
          <p:nvPr/>
        </p:nvCxnSpPr>
        <p:spPr>
          <a:xfrm>
            <a:off x="7711350" y="2560294"/>
            <a:ext cx="1631100" cy="1047300"/>
          </a:xfrm>
          <a:prstGeom prst="bentConnector2">
            <a:avLst/>
          </a:prstGeom>
          <a:noFill/>
          <a:ln w="9525" cap="flat" cmpd="sng">
            <a:solidFill>
              <a:srgbClr val="3E6EC2"/>
            </a:solidFill>
            <a:prstDash val="solid"/>
            <a:round/>
            <a:headEnd type="none" w="sm" len="sm"/>
            <a:tailEnd type="triangle" w="med" len="med"/>
          </a:ln>
        </p:spPr>
      </p:cxnSp>
      <p:cxnSp>
        <p:nvCxnSpPr>
          <p:cNvPr id="281" name="Google Shape;281;p23"/>
          <p:cNvCxnSpPr>
            <a:endCxn id="279" idx="2"/>
          </p:cNvCxnSpPr>
          <p:nvPr/>
        </p:nvCxnSpPr>
        <p:spPr>
          <a:xfrm rot="10800000" flipH="1">
            <a:off x="7711350" y="4394994"/>
            <a:ext cx="1631100" cy="756000"/>
          </a:xfrm>
          <a:prstGeom prst="bentConnector2">
            <a:avLst/>
          </a:prstGeom>
          <a:noFill/>
          <a:ln w="9525" cap="flat" cmpd="sng">
            <a:solidFill>
              <a:srgbClr val="3E6EC2"/>
            </a:solidFill>
            <a:prstDash val="solid"/>
            <a:round/>
            <a:headEnd type="none" w="sm" len="sm"/>
            <a:tailEnd type="triangle" w="med" len="med"/>
          </a:ln>
        </p:spPr>
      </p:cxnSp>
      <p:cxnSp>
        <p:nvCxnSpPr>
          <p:cNvPr id="282" name="Google Shape;282;p23"/>
          <p:cNvCxnSpPr>
            <a:stCxn id="279" idx="3"/>
          </p:cNvCxnSpPr>
          <p:nvPr/>
        </p:nvCxnSpPr>
        <p:spPr>
          <a:xfrm>
            <a:off x="9906330" y="4001294"/>
            <a:ext cx="432000" cy="0"/>
          </a:xfrm>
          <a:prstGeom prst="straightConnector1">
            <a:avLst/>
          </a:prstGeom>
          <a:noFill/>
          <a:ln w="9525" cap="flat" cmpd="sng">
            <a:solidFill>
              <a:srgbClr val="3E6EC2"/>
            </a:solidFill>
            <a:prstDash val="solid"/>
            <a:round/>
            <a:headEnd type="none" w="sm" len="sm"/>
            <a:tailEnd type="triangle" w="med" len="med"/>
          </a:ln>
        </p:spPr>
      </p:cxnSp>
      <p:cxnSp>
        <p:nvCxnSpPr>
          <p:cNvPr id="283" name="Google Shape;283;p23"/>
          <p:cNvCxnSpPr/>
          <p:nvPr/>
        </p:nvCxnSpPr>
        <p:spPr>
          <a:xfrm rot="10800000">
            <a:off x="7711440" y="4907915"/>
            <a:ext cx="0" cy="237109"/>
          </a:xfrm>
          <a:prstGeom prst="straightConnector1">
            <a:avLst/>
          </a:prstGeom>
          <a:noFill/>
          <a:ln w="9525" cap="flat" cmpd="sng">
            <a:solidFill>
              <a:srgbClr val="3E6EC2"/>
            </a:solidFill>
            <a:prstDash val="solid"/>
            <a:round/>
            <a:headEnd type="none" w="sm" len="sm"/>
            <a:tailEnd type="none" w="sm" len="sm"/>
          </a:ln>
        </p:spPr>
      </p:cxnSp>
      <p:cxnSp>
        <p:nvCxnSpPr>
          <p:cNvPr id="284" name="Google Shape;284;p23"/>
          <p:cNvCxnSpPr/>
          <p:nvPr/>
        </p:nvCxnSpPr>
        <p:spPr>
          <a:xfrm>
            <a:off x="7711439" y="2560320"/>
            <a:ext cx="0" cy="109728"/>
          </a:xfrm>
          <a:prstGeom prst="straightConnector1">
            <a:avLst/>
          </a:prstGeom>
          <a:noFill/>
          <a:ln w="9525" cap="flat" cmpd="sng">
            <a:solidFill>
              <a:srgbClr val="3E6EC2"/>
            </a:solidFill>
            <a:prstDash val="solid"/>
            <a:round/>
            <a:headEnd type="none" w="sm" len="sm"/>
            <a:tailEnd type="none" w="sm" len="sm"/>
          </a:ln>
        </p:spPr>
      </p:cxnSp>
      <p:sp>
        <p:nvSpPr>
          <p:cNvPr id="285" name="Google Shape;285;p23"/>
          <p:cNvSpPr/>
          <p:nvPr/>
        </p:nvSpPr>
        <p:spPr>
          <a:xfrm>
            <a:off x="10338436" y="3625298"/>
            <a:ext cx="1175219" cy="787397"/>
          </a:xfrm>
          <a:prstGeom prst="flowChartDecision">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&lt; t</a:t>
            </a:r>
            <a:endParaRPr sz="1400" b="0" i="0" u="none" strike="noStrike" cap="none">
              <a:solidFill>
                <a:srgbClr val="000000"/>
              </a:solidFill>
              <a:latin typeface="Arial"/>
              <a:ea typeface="Arial"/>
              <a:cs typeface="Arial"/>
              <a:sym typeface="Arial"/>
            </a:endParaRPr>
          </a:p>
        </p:txBody>
      </p:sp>
      <p:sp>
        <p:nvSpPr>
          <p:cNvPr id="286" name="Google Shape;286;p23"/>
          <p:cNvSpPr txBox="1"/>
          <p:nvPr/>
        </p:nvSpPr>
        <p:spPr>
          <a:xfrm>
            <a:off x="10465953" y="1812956"/>
            <a:ext cx="88642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Match</a:t>
            </a:r>
            <a:endParaRPr sz="1400" b="0" i="0" u="none" strike="noStrike" cap="none">
              <a:solidFill>
                <a:srgbClr val="000000"/>
              </a:solidFill>
              <a:latin typeface="Arial"/>
              <a:ea typeface="Arial"/>
              <a:cs typeface="Arial"/>
              <a:sym typeface="Arial"/>
            </a:endParaRPr>
          </a:p>
        </p:txBody>
      </p:sp>
      <p:sp>
        <p:nvSpPr>
          <p:cNvPr id="287" name="Google Shape;287;p23"/>
          <p:cNvSpPr txBox="1"/>
          <p:nvPr/>
        </p:nvSpPr>
        <p:spPr>
          <a:xfrm>
            <a:off x="10475102" y="5654764"/>
            <a:ext cx="886428"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Non-Match</a:t>
            </a:r>
            <a:endParaRPr sz="1400" b="0" i="0" u="none" strike="noStrike" cap="none">
              <a:solidFill>
                <a:srgbClr val="000000"/>
              </a:solidFill>
              <a:latin typeface="Arial"/>
              <a:ea typeface="Arial"/>
              <a:cs typeface="Arial"/>
              <a:sym typeface="Arial"/>
            </a:endParaRPr>
          </a:p>
        </p:txBody>
      </p:sp>
      <p:cxnSp>
        <p:nvCxnSpPr>
          <p:cNvPr id="288" name="Google Shape;288;p23"/>
          <p:cNvCxnSpPr>
            <a:stCxn id="285" idx="0"/>
            <a:endCxn id="286" idx="2"/>
          </p:cNvCxnSpPr>
          <p:nvPr/>
        </p:nvCxnSpPr>
        <p:spPr>
          <a:xfrm rot="10800000">
            <a:off x="10909245" y="2120798"/>
            <a:ext cx="16800" cy="1504500"/>
          </a:xfrm>
          <a:prstGeom prst="straightConnector1">
            <a:avLst/>
          </a:prstGeom>
          <a:noFill/>
          <a:ln w="9525" cap="flat" cmpd="sng">
            <a:solidFill>
              <a:srgbClr val="3E6EC2"/>
            </a:solidFill>
            <a:prstDash val="solid"/>
            <a:round/>
            <a:headEnd type="none" w="sm" len="sm"/>
            <a:tailEnd type="triangle" w="med" len="med"/>
          </a:ln>
        </p:spPr>
      </p:cxnSp>
      <p:cxnSp>
        <p:nvCxnSpPr>
          <p:cNvPr id="289" name="Google Shape;289;p23"/>
          <p:cNvCxnSpPr>
            <a:stCxn id="285" idx="2"/>
            <a:endCxn id="287" idx="0"/>
          </p:cNvCxnSpPr>
          <p:nvPr/>
        </p:nvCxnSpPr>
        <p:spPr>
          <a:xfrm flipH="1">
            <a:off x="10918245" y="4412695"/>
            <a:ext cx="7800" cy="1242000"/>
          </a:xfrm>
          <a:prstGeom prst="straightConnector1">
            <a:avLst/>
          </a:prstGeom>
          <a:noFill/>
          <a:ln w="9525" cap="flat" cmpd="sng">
            <a:solidFill>
              <a:srgbClr val="3E6EC2"/>
            </a:solidFill>
            <a:prstDash val="solid"/>
            <a:round/>
            <a:headEnd type="none" w="sm" len="sm"/>
            <a:tailEnd type="triangle" w="med" len="med"/>
          </a:ln>
        </p:spPr>
      </p:cxnSp>
      <p:sp>
        <p:nvSpPr>
          <p:cNvPr id="290" name="Google Shape;290;p23"/>
          <p:cNvSpPr txBox="1"/>
          <p:nvPr/>
        </p:nvSpPr>
        <p:spPr>
          <a:xfrm>
            <a:off x="10926045" y="2719126"/>
            <a:ext cx="88642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yes</a:t>
            </a:r>
            <a:endParaRPr sz="1400" b="0" i="0" u="none" strike="noStrike" cap="none">
              <a:solidFill>
                <a:srgbClr val="000000"/>
              </a:solidFill>
              <a:latin typeface="Arial"/>
              <a:ea typeface="Arial"/>
              <a:cs typeface="Arial"/>
              <a:sym typeface="Arial"/>
            </a:endParaRPr>
          </a:p>
        </p:txBody>
      </p:sp>
      <p:sp>
        <p:nvSpPr>
          <p:cNvPr id="291" name="Google Shape;291;p23"/>
          <p:cNvSpPr txBox="1"/>
          <p:nvPr/>
        </p:nvSpPr>
        <p:spPr>
          <a:xfrm>
            <a:off x="10909167" y="4879840"/>
            <a:ext cx="88642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8347ec7af3_9_0"/>
          <p:cNvSpPr txBox="1">
            <a:spLocks noGrp="1"/>
          </p:cNvSpPr>
          <p:nvPr>
            <p:ph type="title"/>
          </p:nvPr>
        </p:nvSpPr>
        <p:spPr>
          <a:xfrm>
            <a:off x="466225" y="609713"/>
            <a:ext cx="10515600" cy="678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3000" b="1"/>
              <a:t>MTCNN for detection (backup)</a:t>
            </a:r>
            <a:endParaRPr sz="3000" b="1"/>
          </a:p>
        </p:txBody>
      </p:sp>
      <p:sp>
        <p:nvSpPr>
          <p:cNvPr id="298" name="Google Shape;298;g8347ec7af3_9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pic>
        <p:nvPicPr>
          <p:cNvPr id="299" name="Google Shape;299;g8347ec7af3_9_0"/>
          <p:cNvPicPr preferRelativeResize="0"/>
          <p:nvPr/>
        </p:nvPicPr>
        <p:blipFill rotWithShape="1">
          <a:blip r:embed="rId3">
            <a:alphaModFix/>
          </a:blip>
          <a:srcRect/>
          <a:stretch/>
        </p:blipFill>
        <p:spPr>
          <a:xfrm>
            <a:off x="304800" y="1897725"/>
            <a:ext cx="11887198" cy="4155302"/>
          </a:xfrm>
          <a:prstGeom prst="rect">
            <a:avLst/>
          </a:prstGeom>
          <a:noFill/>
          <a:ln>
            <a:noFill/>
          </a:ln>
        </p:spPr>
      </p:pic>
      <p:sp>
        <p:nvSpPr>
          <p:cNvPr id="300" name="Google Shape;300;g8347ec7af3_9_0"/>
          <p:cNvSpPr txBox="1"/>
          <p:nvPr/>
        </p:nvSpPr>
        <p:spPr>
          <a:xfrm>
            <a:off x="206650" y="6222025"/>
            <a:ext cx="10228800" cy="54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4292E"/>
                </a:solidFill>
                <a:highlight>
                  <a:srgbClr val="FFFFFF"/>
                </a:highlight>
                <a:latin typeface="Arial"/>
                <a:ea typeface="Arial"/>
                <a:cs typeface="Arial"/>
                <a:sym typeface="Arial"/>
              </a:rPr>
              <a:t>Kaipeng Zhang, Zhanpeng Zhang, Zhifeng Li, Yu Qiao , " Joint Face Detection and Alignment using Multi-task Cascaded Convolutional Networks," IEEE Signal Processing Letter</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8347ec7af3_8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pic>
        <p:nvPicPr>
          <p:cNvPr id="307" name="Google Shape;307;g8347ec7af3_8_0"/>
          <p:cNvPicPr preferRelativeResize="0"/>
          <p:nvPr/>
        </p:nvPicPr>
        <p:blipFill rotWithShape="1">
          <a:blip r:embed="rId3">
            <a:alphaModFix/>
          </a:blip>
          <a:srcRect/>
          <a:stretch/>
        </p:blipFill>
        <p:spPr>
          <a:xfrm>
            <a:off x="398425" y="105650"/>
            <a:ext cx="7097874" cy="6765969"/>
          </a:xfrm>
          <a:prstGeom prst="rect">
            <a:avLst/>
          </a:prstGeom>
          <a:noFill/>
          <a:ln>
            <a:noFill/>
          </a:ln>
        </p:spPr>
      </p:pic>
      <p:sp>
        <p:nvSpPr>
          <p:cNvPr id="308" name="Google Shape;308;g8347ec7af3_8_0"/>
          <p:cNvSpPr/>
          <p:nvPr/>
        </p:nvSpPr>
        <p:spPr>
          <a:xfrm>
            <a:off x="5452533" y="169333"/>
            <a:ext cx="2607734" cy="7563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09" name="Google Shape;309;g8347ec7af3_8_0"/>
          <p:cNvSpPr txBox="1">
            <a:spLocks noGrp="1"/>
          </p:cNvSpPr>
          <p:nvPr>
            <p:ph type="title"/>
          </p:nvPr>
        </p:nvSpPr>
        <p:spPr>
          <a:xfrm>
            <a:off x="6208890" y="2173111"/>
            <a:ext cx="6603999" cy="1488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1800"/>
              <a:buNone/>
            </a:pPr>
            <a:r>
              <a:rPr lang="en-US" sz="3000"/>
              <a:t>Deep Convolutional </a:t>
            </a:r>
            <a:endParaRPr sz="3000"/>
          </a:p>
          <a:p>
            <a:pPr marL="0" lvl="0" indent="0" algn="ctr" rtl="0">
              <a:lnSpc>
                <a:spcPct val="90000"/>
              </a:lnSpc>
              <a:spcBef>
                <a:spcPts val="0"/>
              </a:spcBef>
              <a:spcAft>
                <a:spcPts val="0"/>
              </a:spcAft>
              <a:buSzPts val="1800"/>
              <a:buNone/>
            </a:pPr>
            <a:r>
              <a:rPr lang="en-US" sz="3000"/>
              <a:t>GAN Architecture</a:t>
            </a:r>
            <a:endParaRPr sz="3000"/>
          </a:p>
          <a:p>
            <a:pPr marL="0" lvl="0" indent="0" algn="ctr" rtl="0">
              <a:lnSpc>
                <a:spcPct val="90000"/>
              </a:lnSpc>
              <a:spcBef>
                <a:spcPts val="0"/>
              </a:spcBef>
              <a:spcAft>
                <a:spcPts val="0"/>
              </a:spcAft>
              <a:buSzPts val="1800"/>
              <a:buNone/>
            </a:pPr>
            <a:r>
              <a:rPr lang="en-US" sz="3000"/>
              <a:t>for face generation</a:t>
            </a:r>
            <a:br>
              <a:rPr lang="en-US" sz="3000"/>
            </a:br>
            <a:r>
              <a:rPr lang="en-US" sz="3000"/>
              <a:t>(backup)</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26"/>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23" name="Google Shape;123;p26" descr="Senators Call for a Moratorium on Government's Use of Facial ..."/>
          <p:cNvPicPr preferRelativeResize="0"/>
          <p:nvPr/>
        </p:nvPicPr>
        <p:blipFill rotWithShape="1">
          <a:blip r:embed="rId3">
            <a:alphaModFix/>
          </a:blip>
          <a:srcRect l="12202" r="14950"/>
          <a:stretch/>
        </p:blipFill>
        <p:spPr>
          <a:xfrm>
            <a:off x="6083786" y="-168316"/>
            <a:ext cx="6261330" cy="3932313"/>
          </a:xfrm>
          <a:prstGeom prst="rect">
            <a:avLst/>
          </a:prstGeom>
          <a:noFill/>
          <a:ln>
            <a:noFill/>
          </a:ln>
        </p:spPr>
      </p:pic>
      <p:pic>
        <p:nvPicPr>
          <p:cNvPr id="124" name="Google Shape;124;p26" descr="Face recognition laws 'could allow mass surveillance' - Government ..."/>
          <p:cNvPicPr preferRelativeResize="0"/>
          <p:nvPr/>
        </p:nvPicPr>
        <p:blipFill rotWithShape="1">
          <a:blip r:embed="rId4">
            <a:alphaModFix/>
          </a:blip>
          <a:srcRect r="13446" b="1"/>
          <a:stretch/>
        </p:blipFill>
        <p:spPr>
          <a:xfrm>
            <a:off x="6089904" y="2487166"/>
            <a:ext cx="6263640" cy="4215384"/>
          </a:xfrm>
          <a:prstGeom prst="rect">
            <a:avLst/>
          </a:prstGeom>
          <a:noFill/>
          <a:ln>
            <a:noFill/>
          </a:ln>
        </p:spPr>
      </p:pic>
      <p:pic>
        <p:nvPicPr>
          <p:cNvPr id="125" name="Google Shape;125;p26"/>
          <p:cNvPicPr preferRelativeResize="0"/>
          <p:nvPr/>
        </p:nvPicPr>
        <p:blipFill rotWithShape="1">
          <a:blip r:embed="rId5">
            <a:alphaModFix/>
          </a:blip>
          <a:srcRect/>
          <a:stretch/>
        </p:blipFill>
        <p:spPr>
          <a:xfrm>
            <a:off x="0" y="0"/>
            <a:ext cx="12192000" cy="6858000"/>
          </a:xfrm>
          <a:prstGeom prst="rect">
            <a:avLst/>
          </a:prstGeom>
          <a:noFill/>
          <a:ln>
            <a:noFill/>
          </a:ln>
        </p:spPr>
      </p:pic>
      <p:sp>
        <p:nvSpPr>
          <p:cNvPr id="126" name="Google Shape;126;p26"/>
          <p:cNvSpPr txBox="1">
            <a:spLocks noGrp="1"/>
          </p:cNvSpPr>
          <p:nvPr>
            <p:ph type="title"/>
          </p:nvPr>
        </p:nvSpPr>
        <p:spPr>
          <a:xfrm>
            <a:off x="246145" y="-123396"/>
            <a:ext cx="4803636" cy="13116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000" dirty="0">
                <a:solidFill>
                  <a:srgbClr val="000000"/>
                </a:solidFill>
              </a:rPr>
              <a:t>Face Applications</a:t>
            </a:r>
            <a:endParaRPr dirty="0"/>
          </a:p>
        </p:txBody>
      </p:sp>
      <p:sp>
        <p:nvSpPr>
          <p:cNvPr id="127" name="Google Shape;127;p26"/>
          <p:cNvSpPr txBox="1">
            <a:spLocks noGrp="1"/>
          </p:cNvSpPr>
          <p:nvPr>
            <p:ph type="body" idx="1"/>
          </p:nvPr>
        </p:nvSpPr>
        <p:spPr>
          <a:xfrm>
            <a:off x="498280" y="925974"/>
            <a:ext cx="10635287" cy="758072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2000"/>
              <a:buNone/>
            </a:pPr>
            <a:r>
              <a:rPr lang="en-US" sz="1800" b="1" dirty="0">
                <a:solidFill>
                  <a:srgbClr val="000000"/>
                </a:solidFill>
              </a:rPr>
              <a:t>Face Detection and Recognition</a:t>
            </a:r>
            <a:endParaRPr sz="1800" dirty="0">
              <a:solidFill>
                <a:srgbClr val="000000"/>
              </a:solidFill>
            </a:endParaRPr>
          </a:p>
          <a:p>
            <a:pPr marL="285750" lvl="0" indent="-285750" algn="l" rtl="0">
              <a:lnSpc>
                <a:spcPct val="90000"/>
              </a:lnSpc>
              <a:spcBef>
                <a:spcPts val="1000"/>
              </a:spcBef>
              <a:spcAft>
                <a:spcPts val="0"/>
              </a:spcAft>
              <a:buClr>
                <a:srgbClr val="000000"/>
              </a:buClr>
              <a:buSzPts val="1800"/>
              <a:buFont typeface="Wingdings" panose="05000000000000000000" pitchFamily="2" charset="2"/>
              <a:buChar char="Ø"/>
            </a:pPr>
            <a:r>
              <a:rPr lang="en-US" sz="1600" dirty="0">
                <a:solidFill>
                  <a:srgbClr val="000000"/>
                </a:solidFill>
              </a:rPr>
              <a:t>User identification and authentication in electronic transactions</a:t>
            </a:r>
            <a:endParaRPr dirty="0"/>
          </a:p>
          <a:p>
            <a:pPr marL="285750" lvl="0" indent="-285750" algn="l" rtl="0">
              <a:lnSpc>
                <a:spcPct val="90000"/>
              </a:lnSpc>
              <a:spcBef>
                <a:spcPts val="1000"/>
              </a:spcBef>
              <a:spcAft>
                <a:spcPts val="0"/>
              </a:spcAft>
              <a:buClr>
                <a:srgbClr val="000000"/>
              </a:buClr>
              <a:buSzPts val="1800"/>
              <a:buFont typeface="Wingdings" panose="05000000000000000000" pitchFamily="2" charset="2"/>
              <a:buChar char="Ø"/>
            </a:pPr>
            <a:r>
              <a:rPr lang="en-US" sz="1600" dirty="0">
                <a:solidFill>
                  <a:srgbClr val="000000"/>
                </a:solidFill>
              </a:rPr>
              <a:t>Secure access control system for buildings, ATMs and phones</a:t>
            </a:r>
            <a:endParaRPr dirty="0"/>
          </a:p>
          <a:p>
            <a:pPr marL="285750" lvl="0" indent="-285750" algn="l" rtl="0">
              <a:lnSpc>
                <a:spcPct val="90000"/>
              </a:lnSpc>
              <a:spcBef>
                <a:spcPts val="1000"/>
              </a:spcBef>
              <a:spcAft>
                <a:spcPts val="0"/>
              </a:spcAft>
              <a:buClr>
                <a:srgbClr val="000000"/>
              </a:buClr>
              <a:buSzPts val="1800"/>
              <a:buFont typeface="Wingdings" panose="05000000000000000000" pitchFamily="2" charset="2"/>
              <a:buChar char="Ø"/>
            </a:pPr>
            <a:r>
              <a:rPr lang="en-US" sz="1600" dirty="0">
                <a:solidFill>
                  <a:srgbClr val="000000"/>
                </a:solidFill>
              </a:rPr>
              <a:t>Criminal identification to protect law enforcement</a:t>
            </a:r>
            <a:endParaRPr dirty="0"/>
          </a:p>
          <a:p>
            <a:pPr marL="285750" lvl="0" indent="-285750" algn="l" rtl="0">
              <a:lnSpc>
                <a:spcPct val="90000"/>
              </a:lnSpc>
              <a:spcBef>
                <a:spcPts val="1000"/>
              </a:spcBef>
              <a:spcAft>
                <a:spcPts val="0"/>
              </a:spcAft>
              <a:buClr>
                <a:srgbClr val="000000"/>
              </a:buClr>
              <a:buSzPts val="1800"/>
              <a:buFont typeface="Wingdings" panose="05000000000000000000" pitchFamily="2" charset="2"/>
              <a:buChar char="Ø"/>
            </a:pPr>
            <a:r>
              <a:rPr lang="en-US" sz="1600" dirty="0">
                <a:solidFill>
                  <a:srgbClr val="000000"/>
                </a:solidFill>
              </a:rPr>
              <a:t>Find missing persons, Helping blind people</a:t>
            </a:r>
            <a:endParaRPr dirty="0"/>
          </a:p>
          <a:p>
            <a:pPr marL="0" lvl="0" indent="0" algn="l" rtl="0">
              <a:lnSpc>
                <a:spcPct val="90000"/>
              </a:lnSpc>
              <a:spcBef>
                <a:spcPts val="1000"/>
              </a:spcBef>
              <a:spcAft>
                <a:spcPts val="0"/>
              </a:spcAft>
              <a:buClr>
                <a:srgbClr val="000000"/>
              </a:buClr>
              <a:buSzPts val="2000"/>
              <a:buNone/>
            </a:pPr>
            <a:r>
              <a:rPr lang="en-US" sz="1800" b="1" dirty="0">
                <a:solidFill>
                  <a:srgbClr val="000000"/>
                </a:solidFill>
              </a:rPr>
              <a:t>Facial Synthesis</a:t>
            </a:r>
            <a:endParaRPr sz="1800" dirty="0">
              <a:solidFill>
                <a:srgbClr val="000000"/>
              </a:solidFill>
            </a:endParaRPr>
          </a:p>
          <a:p>
            <a:pPr marL="285750" lvl="0" indent="-285750" algn="l" rtl="0">
              <a:lnSpc>
                <a:spcPct val="90000"/>
              </a:lnSpc>
              <a:spcBef>
                <a:spcPts val="1000"/>
              </a:spcBef>
              <a:spcAft>
                <a:spcPts val="0"/>
              </a:spcAft>
              <a:buClr>
                <a:srgbClr val="000000"/>
              </a:buClr>
              <a:buSzPts val="1800"/>
              <a:buFont typeface="Wingdings" panose="05000000000000000000" pitchFamily="2" charset="2"/>
              <a:buChar char="Ø"/>
            </a:pPr>
            <a:r>
              <a:rPr lang="en-US" sz="1600" dirty="0">
                <a:solidFill>
                  <a:srgbClr val="000000"/>
                </a:solidFill>
              </a:rPr>
              <a:t>Create anime characters in game and animation production</a:t>
            </a:r>
            <a:endParaRPr dirty="0"/>
          </a:p>
          <a:p>
            <a:pPr marL="285750" lvl="0" indent="-285750" algn="l" rtl="0">
              <a:lnSpc>
                <a:spcPct val="90000"/>
              </a:lnSpc>
              <a:spcBef>
                <a:spcPts val="1000"/>
              </a:spcBef>
              <a:spcAft>
                <a:spcPts val="0"/>
              </a:spcAft>
              <a:buClr>
                <a:srgbClr val="000000"/>
              </a:buClr>
              <a:buSzPts val="1800"/>
              <a:buFont typeface="Wingdings" panose="05000000000000000000" pitchFamily="2" charset="2"/>
              <a:buChar char="Ø"/>
            </a:pPr>
            <a:r>
              <a:rPr lang="en-US" sz="1600" dirty="0">
                <a:solidFill>
                  <a:srgbClr val="000000"/>
                </a:solidFill>
              </a:rPr>
              <a:t>Face anonymization for privacy protection</a:t>
            </a:r>
            <a:endParaRPr dirty="0"/>
          </a:p>
          <a:p>
            <a:pPr marL="285750" lvl="0" indent="-285750" algn="l" rtl="0">
              <a:lnSpc>
                <a:spcPct val="90000"/>
              </a:lnSpc>
              <a:spcBef>
                <a:spcPts val="1000"/>
              </a:spcBef>
              <a:spcAft>
                <a:spcPts val="0"/>
              </a:spcAft>
              <a:buClr>
                <a:srgbClr val="000000"/>
              </a:buClr>
              <a:buSzPts val="1800"/>
              <a:buFont typeface="Wingdings" panose="05000000000000000000" pitchFamily="2" charset="2"/>
              <a:buChar char="Ø"/>
            </a:pPr>
            <a:r>
              <a:rPr lang="en-US" sz="1600" dirty="0">
                <a:solidFill>
                  <a:srgbClr val="000000"/>
                </a:solidFill>
              </a:rPr>
              <a:t>Artificial intelligent portrait painting </a:t>
            </a:r>
            <a:endParaRPr dirty="0"/>
          </a:p>
          <a:p>
            <a:pPr marL="0" lvl="0" indent="0" algn="l" rtl="0">
              <a:lnSpc>
                <a:spcPct val="90000"/>
              </a:lnSpc>
              <a:spcBef>
                <a:spcPts val="1000"/>
              </a:spcBef>
              <a:spcAft>
                <a:spcPts val="0"/>
              </a:spcAft>
              <a:buClr>
                <a:srgbClr val="000000"/>
              </a:buClr>
              <a:buSzPts val="1800"/>
              <a:buNone/>
            </a:pPr>
            <a:r>
              <a:rPr lang="en-US" sz="1800" b="1" dirty="0">
                <a:solidFill>
                  <a:srgbClr val="000000"/>
                </a:solidFill>
              </a:rPr>
              <a:t>Gender Prediction, Age Estimation, Emotion Recognition</a:t>
            </a:r>
            <a:endParaRPr dirty="0"/>
          </a:p>
          <a:p>
            <a:pPr marL="285750" lvl="0" indent="-285750" algn="l" rtl="0">
              <a:lnSpc>
                <a:spcPct val="90000"/>
              </a:lnSpc>
              <a:spcBef>
                <a:spcPts val="1000"/>
              </a:spcBef>
              <a:spcAft>
                <a:spcPts val="0"/>
              </a:spcAft>
              <a:buClr>
                <a:srgbClr val="000000"/>
              </a:buClr>
              <a:buSzPts val="1800"/>
              <a:buFont typeface="Wingdings" panose="05000000000000000000" pitchFamily="2" charset="2"/>
              <a:buChar char="Ø"/>
            </a:pPr>
            <a:r>
              <a:rPr lang="en-US" sz="1600" dirty="0">
                <a:solidFill>
                  <a:srgbClr val="000000"/>
                </a:solidFill>
              </a:rPr>
              <a:t>Smart advertising for marketing intelligence</a:t>
            </a:r>
            <a:endParaRPr dirty="0"/>
          </a:p>
          <a:p>
            <a:pPr marL="285750" lvl="0" indent="-285750" algn="l" rtl="0">
              <a:lnSpc>
                <a:spcPct val="90000"/>
              </a:lnSpc>
              <a:spcBef>
                <a:spcPts val="1000"/>
              </a:spcBef>
              <a:spcAft>
                <a:spcPts val="0"/>
              </a:spcAft>
              <a:buClr>
                <a:srgbClr val="000000"/>
              </a:buClr>
              <a:buSzPts val="1800"/>
              <a:buFont typeface="Wingdings" panose="05000000000000000000" pitchFamily="2" charset="2"/>
              <a:buChar char="Ø"/>
            </a:pPr>
            <a:r>
              <a:rPr lang="en-US" sz="1600" dirty="0">
                <a:solidFill>
                  <a:srgbClr val="000000"/>
                </a:solidFill>
              </a:rPr>
              <a:t>Automated monitoring systems for seniors</a:t>
            </a:r>
            <a:endParaRPr dirty="0"/>
          </a:p>
          <a:p>
            <a:pPr marL="285750" lvl="0" indent="-285750" algn="l" rtl="0">
              <a:lnSpc>
                <a:spcPct val="90000"/>
              </a:lnSpc>
              <a:spcBef>
                <a:spcPts val="1000"/>
              </a:spcBef>
              <a:spcAft>
                <a:spcPts val="0"/>
              </a:spcAft>
              <a:buClr>
                <a:srgbClr val="000000"/>
              </a:buClr>
              <a:buSzPts val="1800"/>
              <a:buFont typeface="Wingdings" panose="05000000000000000000" pitchFamily="2" charset="2"/>
              <a:buChar char="Ø"/>
            </a:pPr>
            <a:r>
              <a:rPr lang="en-US" sz="1600" dirty="0">
                <a:solidFill>
                  <a:srgbClr val="000000"/>
                </a:solidFill>
              </a:rPr>
              <a:t>Automated healthcare systems to track patient conditions</a:t>
            </a:r>
            <a:endParaRPr dirty="0"/>
          </a:p>
          <a:p>
            <a:pPr marL="285750" lvl="0" indent="-285750" algn="l" rtl="0">
              <a:lnSpc>
                <a:spcPct val="90000"/>
              </a:lnSpc>
              <a:spcBef>
                <a:spcPts val="1000"/>
              </a:spcBef>
              <a:spcAft>
                <a:spcPts val="0"/>
              </a:spcAft>
              <a:buClr>
                <a:srgbClr val="000000"/>
              </a:buClr>
              <a:buSzPts val="1800"/>
              <a:buFont typeface="Wingdings" panose="05000000000000000000" pitchFamily="2" charset="2"/>
              <a:buChar char="Ø"/>
            </a:pPr>
            <a:r>
              <a:rPr lang="en-US" sz="1600" dirty="0">
                <a:solidFill>
                  <a:srgbClr val="000000"/>
                </a:solidFill>
              </a:rPr>
              <a:t>Automated driving safety systems</a:t>
            </a:r>
            <a:endParaRPr dirty="0"/>
          </a:p>
          <a:p>
            <a:pPr marL="285750" lvl="0" indent="-285750" algn="l" rtl="0">
              <a:lnSpc>
                <a:spcPct val="90000"/>
              </a:lnSpc>
              <a:spcBef>
                <a:spcPts val="1000"/>
              </a:spcBef>
              <a:spcAft>
                <a:spcPts val="0"/>
              </a:spcAft>
              <a:buClr>
                <a:srgbClr val="000000"/>
              </a:buClr>
              <a:buSzPts val="1800"/>
              <a:buFont typeface="Wingdings" panose="05000000000000000000" pitchFamily="2" charset="2"/>
              <a:buChar char="Ø"/>
            </a:pPr>
            <a:r>
              <a:rPr lang="en-US" sz="1600" dirty="0">
                <a:solidFill>
                  <a:srgbClr val="000000"/>
                </a:solidFill>
              </a:rPr>
              <a:t>Access control systems</a:t>
            </a:r>
            <a:endParaRPr dirty="0"/>
          </a:p>
          <a:p>
            <a:pPr marL="285750" lvl="0" indent="-285750" algn="l" rtl="0">
              <a:lnSpc>
                <a:spcPct val="90000"/>
              </a:lnSpc>
              <a:spcBef>
                <a:spcPts val="1000"/>
              </a:spcBef>
              <a:spcAft>
                <a:spcPts val="0"/>
              </a:spcAft>
              <a:buClr>
                <a:srgbClr val="000000"/>
              </a:buClr>
              <a:buSzPts val="1800"/>
              <a:buFont typeface="Wingdings" panose="05000000000000000000" pitchFamily="2" charset="2"/>
              <a:buChar char="Ø"/>
            </a:pPr>
            <a:r>
              <a:rPr lang="en-US" sz="1600" dirty="0">
                <a:solidFill>
                  <a:srgbClr val="000000"/>
                </a:solidFill>
              </a:rPr>
              <a:t>Visual surveillance</a:t>
            </a:r>
            <a:endParaRPr dirty="0"/>
          </a:p>
          <a:p>
            <a:pPr marL="342900" lvl="0" indent="-228600" algn="l" rtl="0">
              <a:lnSpc>
                <a:spcPct val="90000"/>
              </a:lnSpc>
              <a:spcBef>
                <a:spcPts val="1000"/>
              </a:spcBef>
              <a:spcAft>
                <a:spcPts val="0"/>
              </a:spcAft>
              <a:buClr>
                <a:srgbClr val="000000"/>
              </a:buClr>
              <a:buSzPts val="1800"/>
              <a:buNone/>
            </a:pPr>
            <a:endParaRPr sz="800" b="1" dirty="0">
              <a:solidFill>
                <a:srgbClr val="000000"/>
              </a:solidFill>
            </a:endParaRPr>
          </a:p>
          <a:p>
            <a:pPr marL="342900" lvl="0" indent="-228600" algn="l" rtl="0">
              <a:lnSpc>
                <a:spcPct val="90000"/>
              </a:lnSpc>
              <a:spcBef>
                <a:spcPts val="1000"/>
              </a:spcBef>
              <a:spcAft>
                <a:spcPts val="0"/>
              </a:spcAft>
              <a:buClr>
                <a:srgbClr val="000000"/>
              </a:buClr>
              <a:buSzPts val="1800"/>
              <a:buNone/>
            </a:pPr>
            <a:endParaRPr sz="800" b="1" dirty="0">
              <a:solidFill>
                <a:srgbClr val="000000"/>
              </a:solidFill>
            </a:endParaRPr>
          </a:p>
          <a:p>
            <a:pPr marL="0" lvl="0" indent="0" algn="l" rtl="0">
              <a:lnSpc>
                <a:spcPct val="90000"/>
              </a:lnSpc>
              <a:spcBef>
                <a:spcPts val="1000"/>
              </a:spcBef>
              <a:spcAft>
                <a:spcPts val="0"/>
              </a:spcAft>
              <a:buClr>
                <a:srgbClr val="000000"/>
              </a:buClr>
              <a:buSzPts val="1800"/>
              <a:buNone/>
            </a:pPr>
            <a:endParaRPr sz="800" dirty="0">
              <a:solidFill>
                <a:srgbClr val="000000"/>
              </a:solidFill>
            </a:endParaRPr>
          </a:p>
          <a:p>
            <a:pPr marL="228600" lvl="0" indent="-158750" algn="l" rtl="0">
              <a:lnSpc>
                <a:spcPct val="90000"/>
              </a:lnSpc>
              <a:spcBef>
                <a:spcPts val="1000"/>
              </a:spcBef>
              <a:spcAft>
                <a:spcPts val="0"/>
              </a:spcAft>
              <a:buSzPts val="1100"/>
              <a:buNone/>
            </a:pPr>
            <a:endParaRPr sz="800" dirty="0">
              <a:solidFill>
                <a:srgbClr val="000000"/>
              </a:solidFill>
            </a:endParaRPr>
          </a:p>
          <a:p>
            <a:pPr marL="228600" lvl="0" indent="-158750" algn="l" rtl="0">
              <a:lnSpc>
                <a:spcPct val="90000"/>
              </a:lnSpc>
              <a:spcBef>
                <a:spcPts val="1000"/>
              </a:spcBef>
              <a:spcAft>
                <a:spcPts val="0"/>
              </a:spcAft>
              <a:buSzPts val="1100"/>
              <a:buNone/>
            </a:pPr>
            <a:endParaRPr sz="800" b="1" dirty="0">
              <a:solidFill>
                <a:srgbClr val="000000"/>
              </a:solidFill>
            </a:endParaRPr>
          </a:p>
          <a:p>
            <a:pPr marL="228600" lvl="0" indent="-158750" algn="l" rtl="0">
              <a:lnSpc>
                <a:spcPct val="90000"/>
              </a:lnSpc>
              <a:spcBef>
                <a:spcPts val="1000"/>
              </a:spcBef>
              <a:spcAft>
                <a:spcPts val="0"/>
              </a:spcAft>
              <a:buSzPts val="1100"/>
              <a:buNone/>
            </a:pPr>
            <a:endParaRPr sz="800" dirty="0">
              <a:solidFill>
                <a:srgbClr val="000000"/>
              </a:solidFill>
            </a:endParaRPr>
          </a:p>
          <a:p>
            <a:pPr marL="228600" lvl="0" indent="-158750" algn="l" rtl="0">
              <a:lnSpc>
                <a:spcPct val="90000"/>
              </a:lnSpc>
              <a:spcBef>
                <a:spcPts val="1000"/>
              </a:spcBef>
              <a:spcAft>
                <a:spcPts val="0"/>
              </a:spcAft>
              <a:buSzPts val="1100"/>
              <a:buNone/>
            </a:pPr>
            <a:endParaRPr sz="800" dirty="0">
              <a:solidFill>
                <a:srgbClr val="000000"/>
              </a:solidFill>
            </a:endParaRPr>
          </a:p>
          <a:p>
            <a:pPr marL="228600" lvl="0" indent="-158750" algn="l" rtl="0">
              <a:lnSpc>
                <a:spcPct val="90000"/>
              </a:lnSpc>
              <a:spcBef>
                <a:spcPts val="1000"/>
              </a:spcBef>
              <a:spcAft>
                <a:spcPts val="0"/>
              </a:spcAft>
              <a:buSzPts val="1100"/>
              <a:buNone/>
            </a:pPr>
            <a:endParaRPr sz="800" dirty="0">
              <a:solidFill>
                <a:srgbClr val="000000"/>
              </a:solidFill>
            </a:endParaRPr>
          </a:p>
          <a:p>
            <a:pPr marL="457200" lvl="0" indent="-228600" algn="l" rtl="0">
              <a:lnSpc>
                <a:spcPct val="90000"/>
              </a:lnSpc>
              <a:spcBef>
                <a:spcPts val="1000"/>
              </a:spcBef>
              <a:spcAft>
                <a:spcPts val="0"/>
              </a:spcAft>
              <a:buClr>
                <a:schemeClr val="dk1"/>
              </a:buClr>
              <a:buSzPts val="1800"/>
              <a:buNone/>
            </a:pPr>
            <a:endParaRPr sz="800" dirty="0">
              <a:solidFill>
                <a:srgbClr val="000000"/>
              </a:solidFill>
            </a:endParaRPr>
          </a:p>
        </p:txBody>
      </p:sp>
      <p:sp>
        <p:nvSpPr>
          <p:cNvPr id="128" name="Google Shape;128;p26"/>
          <p:cNvSpPr txBox="1">
            <a:spLocks noGrp="1"/>
          </p:cNvSpPr>
          <p:nvPr>
            <p:ph type="sldNum" idx="12"/>
          </p:nvPr>
        </p:nvSpPr>
        <p:spPr>
          <a:xfrm>
            <a:off x="10825930" y="6223702"/>
            <a:ext cx="570728" cy="314067"/>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600"/>
              </a:spcAft>
              <a:buSzPts val="1200"/>
              <a:buNone/>
            </a:pPr>
            <a:fld id="{00000000-1234-1234-1234-123412341234}" type="slidenum">
              <a:rPr lang="en-US" sz="1000">
                <a:solidFill>
                  <a:srgbClr val="898989"/>
                </a:solidFill>
              </a:rPr>
              <a:t>3</a:t>
            </a:fld>
            <a:endParaRPr sz="1000">
              <a:solidFill>
                <a:srgbClr val="89898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5" descr="A person posing for the camera&#10;&#10;Description automatically generated"/>
          <p:cNvPicPr preferRelativeResize="0"/>
          <p:nvPr/>
        </p:nvPicPr>
        <p:blipFill rotWithShape="1">
          <a:blip r:embed="rId3">
            <a:alphaModFix/>
          </a:blip>
          <a:srcRect/>
          <a:stretch/>
        </p:blipFill>
        <p:spPr>
          <a:xfrm rot="1273301">
            <a:off x="2422314" y="2698990"/>
            <a:ext cx="792151" cy="967320"/>
          </a:xfrm>
          <a:prstGeom prst="rect">
            <a:avLst/>
          </a:prstGeom>
          <a:noFill/>
          <a:ln>
            <a:noFill/>
          </a:ln>
        </p:spPr>
      </p:pic>
      <p:sp>
        <p:nvSpPr>
          <p:cNvPr id="135" name="Google Shape;135;p5"/>
          <p:cNvSpPr txBox="1">
            <a:spLocks noGrp="1"/>
          </p:cNvSpPr>
          <p:nvPr>
            <p:ph type="title"/>
          </p:nvPr>
        </p:nvSpPr>
        <p:spPr>
          <a:xfrm>
            <a:off x="320634" y="261107"/>
            <a:ext cx="11578441" cy="1048928"/>
          </a:xfrm>
          <a:prstGeom prst="rect">
            <a:avLst/>
          </a:prstGeom>
          <a:noFill/>
          <a:ln>
            <a:noFill/>
          </a:ln>
        </p:spPr>
        <p:txBody>
          <a:bodyPr spcFirstLastPara="1" wrap="square" lIns="91425" tIns="45700" rIns="0" bIns="45700" anchor="t" anchorCtr="0">
            <a:noAutofit/>
          </a:bodyPr>
          <a:lstStyle/>
          <a:p>
            <a:pPr marL="0" lvl="0" indent="0" algn="ctr" rtl="0">
              <a:lnSpc>
                <a:spcPct val="90000"/>
              </a:lnSpc>
              <a:spcBef>
                <a:spcPts val="0"/>
              </a:spcBef>
              <a:spcAft>
                <a:spcPts val="0"/>
              </a:spcAft>
              <a:buClr>
                <a:schemeClr val="dk1"/>
              </a:buClr>
              <a:buSzPts val="2400"/>
              <a:buFont typeface="Calibri"/>
              <a:buNone/>
            </a:pPr>
            <a:r>
              <a:rPr lang="en-US" sz="3600" b="1" dirty="0"/>
              <a:t>Full Stack Deep Learning Workflow for Face Applications</a:t>
            </a:r>
            <a:br>
              <a:rPr lang="en-US" sz="4000" b="1" dirty="0">
                <a:latin typeface="Calibri"/>
                <a:ea typeface="Calibri"/>
                <a:cs typeface="Calibri"/>
                <a:sym typeface="Calibri"/>
              </a:rPr>
            </a:br>
            <a:r>
              <a:rPr lang="en-US" sz="4000" b="1" dirty="0">
                <a:latin typeface="Calibri"/>
                <a:ea typeface="Calibri"/>
                <a:cs typeface="Calibri"/>
                <a:sym typeface="Calibri"/>
              </a:rPr>
              <a:t> </a:t>
            </a:r>
            <a:endParaRPr sz="6600" b="1" dirty="0">
              <a:latin typeface="Calibri"/>
              <a:ea typeface="Calibri"/>
              <a:cs typeface="Calibri"/>
              <a:sym typeface="Calibri"/>
            </a:endParaRPr>
          </a:p>
        </p:txBody>
      </p:sp>
      <p:sp>
        <p:nvSpPr>
          <p:cNvPr id="136" name="Google Shape;1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137" name="Google Shape;137;p5" descr="A person wearing a suit and tie&#10;&#10;Description automatically generated"/>
          <p:cNvPicPr preferRelativeResize="0"/>
          <p:nvPr/>
        </p:nvPicPr>
        <p:blipFill rotWithShape="1">
          <a:blip r:embed="rId4">
            <a:alphaModFix/>
          </a:blip>
          <a:srcRect/>
          <a:stretch/>
        </p:blipFill>
        <p:spPr>
          <a:xfrm rot="-834672">
            <a:off x="2407067" y="1693509"/>
            <a:ext cx="766039" cy="935434"/>
          </a:xfrm>
          <a:prstGeom prst="rect">
            <a:avLst/>
          </a:prstGeom>
          <a:noFill/>
          <a:ln>
            <a:noFill/>
          </a:ln>
        </p:spPr>
      </p:pic>
      <p:pic>
        <p:nvPicPr>
          <p:cNvPr id="138" name="Google Shape;138;p5"/>
          <p:cNvPicPr preferRelativeResize="0"/>
          <p:nvPr/>
        </p:nvPicPr>
        <p:blipFill rotWithShape="1">
          <a:blip r:embed="rId5">
            <a:alphaModFix/>
          </a:blip>
          <a:srcRect l="13452" t="18734" r="14891" b="5102"/>
          <a:stretch/>
        </p:blipFill>
        <p:spPr>
          <a:xfrm>
            <a:off x="3301377" y="1191680"/>
            <a:ext cx="4975990" cy="2522560"/>
          </a:xfrm>
          <a:prstGeom prst="rect">
            <a:avLst/>
          </a:prstGeom>
          <a:noFill/>
          <a:ln>
            <a:noFill/>
          </a:ln>
        </p:spPr>
      </p:pic>
      <p:sp>
        <p:nvSpPr>
          <p:cNvPr id="139" name="Google Shape;139;p5"/>
          <p:cNvSpPr txBox="1"/>
          <p:nvPr/>
        </p:nvSpPr>
        <p:spPr>
          <a:xfrm>
            <a:off x="635062" y="2245686"/>
            <a:ext cx="14106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chemeClr val="dk1"/>
                </a:solidFill>
                <a:latin typeface="Arial"/>
                <a:ea typeface="Arial"/>
                <a:cs typeface="Arial"/>
                <a:sym typeface="Arial"/>
              </a:rPr>
              <a:t>Train </a:t>
            </a:r>
            <a:endParaRPr sz="2400" b="0" i="0" u="none" strike="noStrike" cap="none">
              <a:solidFill>
                <a:schemeClr val="dk1"/>
              </a:solidFill>
              <a:latin typeface="Arial"/>
              <a:ea typeface="Arial"/>
              <a:cs typeface="Arial"/>
              <a:sym typeface="Arial"/>
            </a:endParaRPr>
          </a:p>
        </p:txBody>
      </p:sp>
      <p:sp>
        <p:nvSpPr>
          <p:cNvPr id="140" name="Google Shape;140;p5"/>
          <p:cNvSpPr txBox="1"/>
          <p:nvPr/>
        </p:nvSpPr>
        <p:spPr>
          <a:xfrm>
            <a:off x="524795" y="4928792"/>
            <a:ext cx="14820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400" b="1" i="0" u="none" strike="noStrike" cap="none">
                <a:solidFill>
                  <a:schemeClr val="dk1"/>
                </a:solidFill>
                <a:latin typeface="Arial"/>
                <a:ea typeface="Arial"/>
                <a:cs typeface="Arial"/>
                <a:sym typeface="Arial"/>
              </a:rPr>
              <a:t>Deploy</a:t>
            </a:r>
            <a:endParaRPr sz="2400" b="0" i="0" u="none" strike="noStrike" cap="none">
              <a:solidFill>
                <a:schemeClr val="dk1"/>
              </a:solidFill>
              <a:latin typeface="Arial"/>
              <a:ea typeface="Arial"/>
              <a:cs typeface="Arial"/>
              <a:sym typeface="Arial"/>
            </a:endParaRPr>
          </a:p>
        </p:txBody>
      </p:sp>
      <p:sp>
        <p:nvSpPr>
          <p:cNvPr id="141" name="Google Shape;141;p5"/>
          <p:cNvSpPr txBox="1"/>
          <p:nvPr/>
        </p:nvSpPr>
        <p:spPr>
          <a:xfrm>
            <a:off x="8343395" y="1895920"/>
            <a:ext cx="2071557"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Albert Einstein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Gender: Male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Age: 70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Emotion: Neutral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2" name="Google Shape;142;p5"/>
          <p:cNvPicPr preferRelativeResize="0"/>
          <p:nvPr/>
        </p:nvPicPr>
        <p:blipFill rotWithShape="1">
          <a:blip r:embed="rId6">
            <a:alphaModFix/>
          </a:blip>
          <a:srcRect/>
          <a:stretch/>
        </p:blipFill>
        <p:spPr>
          <a:xfrm>
            <a:off x="6999623" y="3247630"/>
            <a:ext cx="3826422" cy="3525038"/>
          </a:xfrm>
          <a:prstGeom prst="rect">
            <a:avLst/>
          </a:prstGeom>
          <a:noFill/>
          <a:ln>
            <a:noFill/>
          </a:ln>
        </p:spPr>
      </p:pic>
      <p:pic>
        <p:nvPicPr>
          <p:cNvPr id="143" name="Google Shape;143;p5"/>
          <p:cNvPicPr preferRelativeResize="0"/>
          <p:nvPr/>
        </p:nvPicPr>
        <p:blipFill rotWithShape="1">
          <a:blip r:embed="rId7">
            <a:alphaModFix/>
          </a:blip>
          <a:srcRect/>
          <a:stretch/>
        </p:blipFill>
        <p:spPr>
          <a:xfrm>
            <a:off x="2445608" y="4031746"/>
            <a:ext cx="3743268" cy="2255716"/>
          </a:xfrm>
          <a:prstGeom prst="rect">
            <a:avLst/>
          </a:prstGeom>
          <a:noFill/>
          <a:ln>
            <a:noFill/>
          </a:ln>
        </p:spPr>
      </p:pic>
      <p:cxnSp>
        <p:nvCxnSpPr>
          <p:cNvPr id="144" name="Google Shape;144;p5"/>
          <p:cNvCxnSpPr/>
          <p:nvPr/>
        </p:nvCxnSpPr>
        <p:spPr>
          <a:xfrm>
            <a:off x="6267898" y="5159604"/>
            <a:ext cx="519500" cy="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6"/>
          <p:cNvSpPr txBox="1">
            <a:spLocks noGrp="1"/>
          </p:cNvSpPr>
          <p:nvPr>
            <p:ph type="title"/>
          </p:nvPr>
        </p:nvSpPr>
        <p:spPr>
          <a:xfrm>
            <a:off x="404247" y="132651"/>
            <a:ext cx="11621497"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libri"/>
              <a:buNone/>
            </a:pPr>
            <a:r>
              <a:rPr lang="en-US" sz="3600" b="1" dirty="0"/>
              <a:t>Convolutional Neural Networks for Feature Extraction</a:t>
            </a:r>
            <a:endParaRPr sz="4000" dirty="0"/>
          </a:p>
        </p:txBody>
      </p:sp>
      <p:pic>
        <p:nvPicPr>
          <p:cNvPr id="151" name="Google Shape;151;p6" descr="A close up of a map&#10;&#10;Description automatically generated"/>
          <p:cNvPicPr preferRelativeResize="0">
            <a:picLocks noGrp="1"/>
          </p:cNvPicPr>
          <p:nvPr>
            <p:ph type="body" idx="1"/>
          </p:nvPr>
        </p:nvPicPr>
        <p:blipFill rotWithShape="1">
          <a:blip r:embed="rId3">
            <a:alphaModFix/>
          </a:blip>
          <a:srcRect/>
          <a:stretch/>
        </p:blipFill>
        <p:spPr>
          <a:xfrm>
            <a:off x="1411883" y="1143700"/>
            <a:ext cx="9368234" cy="4351338"/>
          </a:xfrm>
          <a:prstGeom prst="rect">
            <a:avLst/>
          </a:prstGeom>
          <a:noFill/>
          <a:ln>
            <a:noFill/>
          </a:ln>
        </p:spPr>
      </p:pic>
      <p:pic>
        <p:nvPicPr>
          <p:cNvPr id="152" name="Google Shape;152;p6" descr="A person posing for the camera&#10;&#10;Description automatically generated"/>
          <p:cNvPicPr preferRelativeResize="0"/>
          <p:nvPr/>
        </p:nvPicPr>
        <p:blipFill rotWithShape="1">
          <a:blip r:embed="rId4">
            <a:alphaModFix/>
          </a:blip>
          <a:srcRect/>
          <a:stretch/>
        </p:blipFill>
        <p:spPr>
          <a:xfrm>
            <a:off x="1671456" y="2289012"/>
            <a:ext cx="933551" cy="1139988"/>
          </a:xfrm>
          <a:prstGeom prst="rect">
            <a:avLst/>
          </a:prstGeom>
          <a:noFill/>
          <a:ln>
            <a:noFill/>
          </a:ln>
        </p:spPr>
      </p:pic>
      <p:sp>
        <p:nvSpPr>
          <p:cNvPr id="153" name="Google Shape;153;p6"/>
          <p:cNvSpPr/>
          <p:nvPr/>
        </p:nvSpPr>
        <p:spPr>
          <a:xfrm>
            <a:off x="2138231" y="2859006"/>
            <a:ext cx="309966" cy="318147"/>
          </a:xfrm>
          <a:prstGeom prst="rect">
            <a:avLst/>
          </a:prstGeom>
          <a:noFill/>
          <a:ln w="381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4" name="Google Shape;154;p6"/>
          <p:cNvSpPr txBox="1"/>
          <p:nvPr/>
        </p:nvSpPr>
        <p:spPr>
          <a:xfrm>
            <a:off x="472488" y="5153891"/>
            <a:ext cx="10809070" cy="2438509"/>
          </a:xfrm>
          <a:prstGeom prst="rect">
            <a:avLst/>
          </a:prstGeom>
          <a:noFill/>
          <a:ln>
            <a:noFill/>
          </a:ln>
        </p:spPr>
        <p:txBody>
          <a:bodyPr spcFirstLastPara="1" wrap="square" lIns="91425" tIns="45700" rIns="91425" bIns="45700" anchor="ctr" anchorCtr="0">
            <a:normAutofit/>
          </a:bodyPr>
          <a:lstStyle/>
          <a:p>
            <a:pPr marL="228600" marR="0" lvl="0" indent="-114300" algn="l" rtl="0">
              <a:lnSpc>
                <a:spcPct val="90000"/>
              </a:lnSpc>
              <a:spcBef>
                <a:spcPts val="0"/>
              </a:spcBef>
              <a:spcAft>
                <a:spcPts val="0"/>
              </a:spcAft>
              <a:buClr>
                <a:schemeClr val="dk1"/>
              </a:buClr>
              <a:buSzPts val="1800"/>
              <a:buFont typeface="Arial"/>
              <a:buNone/>
            </a:pPr>
            <a:endParaRPr sz="1800" b="0" i="0" u="none" strike="noStrike" cap="none" dirty="0">
              <a:solidFill>
                <a:srgbClr val="000000"/>
              </a:solidFill>
              <a:latin typeface="Calibri"/>
              <a:ea typeface="Calibri"/>
              <a:cs typeface="Calibri"/>
              <a:sym typeface="Calibri"/>
            </a:endParaRPr>
          </a:p>
          <a:p>
            <a:pPr marL="228600" marR="0" lvl="0" indent="-114300" algn="l" rtl="0">
              <a:lnSpc>
                <a:spcPct val="90000"/>
              </a:lnSpc>
              <a:spcBef>
                <a:spcPts val="1000"/>
              </a:spcBef>
              <a:spcAft>
                <a:spcPts val="0"/>
              </a:spcAft>
              <a:buClr>
                <a:schemeClr val="dk1"/>
              </a:buClr>
              <a:buSzPts val="1800"/>
              <a:buFont typeface="Arial"/>
              <a:buNone/>
            </a:pPr>
            <a:endParaRPr sz="1800" b="0" i="0" u="none" strike="noStrike" cap="none" dirty="0">
              <a:solidFill>
                <a:srgbClr val="000000"/>
              </a:solidFill>
              <a:latin typeface="Calibri"/>
              <a:ea typeface="Calibri"/>
              <a:cs typeface="Calibri"/>
              <a:sym typeface="Calibri"/>
            </a:endParaRPr>
          </a:p>
          <a:p>
            <a:pPr marL="228600" marR="0" lvl="0" indent="-228600" algn="l" rtl="0">
              <a:lnSpc>
                <a:spcPct val="90000"/>
              </a:lnSpc>
              <a:spcBef>
                <a:spcPts val="1000"/>
              </a:spcBef>
              <a:spcAft>
                <a:spcPts val="0"/>
              </a:spcAft>
              <a:buClr>
                <a:srgbClr val="000000"/>
              </a:buClr>
              <a:buSzPts val="1800"/>
              <a:buFont typeface="Arial"/>
              <a:buChar char="•"/>
            </a:pPr>
            <a:r>
              <a:rPr lang="en-US" sz="1800" b="0" i="0" u="none" strike="noStrike" cap="none" dirty="0">
                <a:solidFill>
                  <a:srgbClr val="000000"/>
                </a:solidFill>
                <a:latin typeface="Calibri"/>
                <a:ea typeface="Calibri"/>
                <a:cs typeface="Calibri"/>
                <a:sym typeface="Calibri"/>
              </a:rPr>
              <a:t>We developed </a:t>
            </a:r>
            <a:r>
              <a:rPr lang="en-US" sz="1800" b="1" i="0" u="none" strike="noStrike" cap="none" dirty="0" err="1">
                <a:solidFill>
                  <a:srgbClr val="000000"/>
                </a:solidFill>
                <a:latin typeface="Calibri"/>
                <a:ea typeface="Calibri"/>
                <a:cs typeface="Calibri"/>
                <a:sym typeface="Calibri"/>
              </a:rPr>
              <a:t>ConvNets</a:t>
            </a:r>
            <a:r>
              <a:rPr lang="en-US" sz="1800" b="1" i="0" u="none" strike="noStrike" cap="none" dirty="0">
                <a:solidFill>
                  <a:srgbClr val="000000"/>
                </a:solidFill>
                <a:latin typeface="Calibri"/>
                <a:ea typeface="Calibri"/>
                <a:cs typeface="Calibri"/>
                <a:sym typeface="Calibri"/>
              </a:rPr>
              <a:t> from scratch</a:t>
            </a:r>
            <a:r>
              <a:rPr lang="en-US" sz="1800" b="0" i="0" u="none" strike="noStrike" cap="none" dirty="0">
                <a:solidFill>
                  <a:srgbClr val="000000"/>
                </a:solidFill>
                <a:latin typeface="Calibri"/>
                <a:ea typeface="Calibri"/>
                <a:cs typeface="Calibri"/>
                <a:sym typeface="Calibri"/>
              </a:rPr>
              <a:t>, as well used </a:t>
            </a:r>
            <a:r>
              <a:rPr lang="en-US" sz="1800" b="1" i="0" u="none" strike="noStrike" cap="none" dirty="0">
                <a:solidFill>
                  <a:srgbClr val="000000"/>
                </a:solidFill>
                <a:latin typeface="Calibri"/>
                <a:ea typeface="Calibri"/>
                <a:cs typeface="Calibri"/>
                <a:sym typeface="Calibri"/>
              </a:rPr>
              <a:t>transfer learning with VGG16</a:t>
            </a:r>
            <a:r>
              <a:rPr lang="en-US" sz="1800" b="0" i="0" u="none" strike="noStrike" cap="none" dirty="0">
                <a:solidFill>
                  <a:srgbClr val="000000"/>
                </a:solidFill>
                <a:latin typeface="Calibri"/>
                <a:ea typeface="Calibri"/>
                <a:cs typeface="Calibri"/>
                <a:sym typeface="Calibri"/>
              </a:rPr>
              <a:t> for classification tasks</a:t>
            </a:r>
            <a:endParaRPr sz="1400" b="0" i="0" u="none" strike="noStrike" cap="none" dirty="0">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rgbClr val="000000"/>
              </a:buClr>
              <a:buSzPts val="1800"/>
              <a:buFont typeface="Arial"/>
              <a:buChar char="•"/>
            </a:pPr>
            <a:r>
              <a:rPr lang="en-US" sz="1800" b="0" i="0" u="none" strike="noStrike" cap="none" dirty="0">
                <a:solidFill>
                  <a:srgbClr val="000000"/>
                </a:solidFill>
                <a:latin typeface="Calibri"/>
                <a:ea typeface="Calibri"/>
                <a:cs typeface="Calibri"/>
                <a:sym typeface="Calibri"/>
              </a:rPr>
              <a:t>For facial synthesis and face recognition we employed </a:t>
            </a:r>
            <a:r>
              <a:rPr lang="en-US" sz="1800" b="1" i="0" u="none" strike="noStrike" cap="none" dirty="0">
                <a:solidFill>
                  <a:srgbClr val="000000"/>
                </a:solidFill>
                <a:latin typeface="Calibri"/>
                <a:ea typeface="Calibri"/>
                <a:cs typeface="Calibri"/>
                <a:sym typeface="Calibri"/>
              </a:rPr>
              <a:t>generative adversarial networks </a:t>
            </a:r>
            <a:r>
              <a:rPr lang="en-US" sz="1800" b="0" i="0" u="none" strike="noStrike" cap="none" dirty="0">
                <a:solidFill>
                  <a:srgbClr val="000000"/>
                </a:solidFill>
                <a:latin typeface="Calibri"/>
                <a:ea typeface="Calibri"/>
                <a:cs typeface="Calibri"/>
                <a:sym typeface="Calibri"/>
              </a:rPr>
              <a:t>and </a:t>
            </a:r>
            <a:r>
              <a:rPr lang="en-US" sz="1800" b="1" i="0" u="none" strike="noStrike" cap="none" dirty="0">
                <a:solidFill>
                  <a:srgbClr val="000000"/>
                </a:solidFill>
                <a:latin typeface="Calibri"/>
                <a:ea typeface="Calibri"/>
                <a:cs typeface="Calibri"/>
                <a:sym typeface="Calibri"/>
              </a:rPr>
              <a:t>one-shot learning</a:t>
            </a:r>
            <a:br>
              <a:rPr lang="en-US" sz="1800" b="0" i="0" u="none" strike="noStrike" cap="none" dirty="0">
                <a:solidFill>
                  <a:srgbClr val="000000"/>
                </a:solidFill>
                <a:latin typeface="Calibri"/>
                <a:ea typeface="Calibri"/>
                <a:cs typeface="Calibri"/>
                <a:sym typeface="Calibri"/>
              </a:rPr>
            </a:br>
            <a:endParaRPr sz="1800" b="0" i="0" u="none" strike="noStrike" cap="none" dirty="0">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1100"/>
              <a:buFont typeface="Arial"/>
              <a:buNone/>
            </a:pPr>
            <a:endParaRPr sz="1100" b="0" i="0" u="none" strike="noStrike" cap="none" dirty="0">
              <a:solidFill>
                <a:srgbClr val="000000"/>
              </a:solidFill>
              <a:latin typeface="Calibri"/>
              <a:ea typeface="Calibri"/>
              <a:cs typeface="Calibri"/>
              <a:sym typeface="Calibri"/>
            </a:endParaRPr>
          </a:p>
          <a:p>
            <a:pPr marL="228600" marR="0" lvl="0" indent="-158750" algn="l" rtl="0">
              <a:lnSpc>
                <a:spcPct val="90000"/>
              </a:lnSpc>
              <a:spcBef>
                <a:spcPts val="1000"/>
              </a:spcBef>
              <a:spcAft>
                <a:spcPts val="0"/>
              </a:spcAft>
              <a:buClr>
                <a:schemeClr val="dk1"/>
              </a:buClr>
              <a:buSzPts val="1100"/>
              <a:buFont typeface="Arial"/>
              <a:buNone/>
            </a:pPr>
            <a:endParaRPr sz="1100" b="1" i="0" u="none" strike="noStrike" cap="none" dirty="0">
              <a:solidFill>
                <a:srgbClr val="000000"/>
              </a:solidFill>
              <a:latin typeface="Calibri"/>
              <a:ea typeface="Calibri"/>
              <a:cs typeface="Calibri"/>
              <a:sym typeface="Calibri"/>
            </a:endParaRPr>
          </a:p>
          <a:p>
            <a:pPr marL="228600" marR="0" lvl="0" indent="-158750" algn="l" rtl="0">
              <a:lnSpc>
                <a:spcPct val="90000"/>
              </a:lnSpc>
              <a:spcBef>
                <a:spcPts val="1000"/>
              </a:spcBef>
              <a:spcAft>
                <a:spcPts val="0"/>
              </a:spcAft>
              <a:buClr>
                <a:schemeClr val="dk1"/>
              </a:buClr>
              <a:buSzPts val="1100"/>
              <a:buFont typeface="Arial"/>
              <a:buNone/>
            </a:pPr>
            <a:endParaRPr sz="1100" b="0" i="0" u="none" strike="noStrike" cap="none" dirty="0">
              <a:solidFill>
                <a:srgbClr val="000000"/>
              </a:solidFill>
              <a:latin typeface="Calibri"/>
              <a:ea typeface="Calibri"/>
              <a:cs typeface="Calibri"/>
              <a:sym typeface="Calibri"/>
            </a:endParaRPr>
          </a:p>
          <a:p>
            <a:pPr marL="228600" marR="0" lvl="0" indent="-158750" algn="l" rtl="0">
              <a:lnSpc>
                <a:spcPct val="90000"/>
              </a:lnSpc>
              <a:spcBef>
                <a:spcPts val="1000"/>
              </a:spcBef>
              <a:spcAft>
                <a:spcPts val="0"/>
              </a:spcAft>
              <a:buClr>
                <a:schemeClr val="dk1"/>
              </a:buClr>
              <a:buSzPts val="1100"/>
              <a:buFont typeface="Arial"/>
              <a:buNone/>
            </a:pPr>
            <a:endParaRPr sz="1100" b="0" i="0" u="none" strike="noStrike" cap="none" dirty="0">
              <a:solidFill>
                <a:srgbClr val="000000"/>
              </a:solidFill>
              <a:latin typeface="Calibri"/>
              <a:ea typeface="Calibri"/>
              <a:cs typeface="Calibri"/>
              <a:sym typeface="Calibri"/>
            </a:endParaRPr>
          </a:p>
          <a:p>
            <a:pPr marL="228600" marR="0" lvl="0" indent="-158750" algn="l" rtl="0">
              <a:lnSpc>
                <a:spcPct val="90000"/>
              </a:lnSpc>
              <a:spcBef>
                <a:spcPts val="1000"/>
              </a:spcBef>
              <a:spcAft>
                <a:spcPts val="0"/>
              </a:spcAft>
              <a:buClr>
                <a:schemeClr val="dk1"/>
              </a:buClr>
              <a:buSzPts val="1100"/>
              <a:buFont typeface="Arial"/>
              <a:buNone/>
            </a:pPr>
            <a:endParaRPr sz="1100" b="0" i="0" u="none" strike="noStrike" cap="none" dirty="0">
              <a:solidFill>
                <a:srgbClr val="000000"/>
              </a:solidFill>
              <a:latin typeface="Calibri"/>
              <a:ea typeface="Calibri"/>
              <a:cs typeface="Calibri"/>
              <a:sym typeface="Calibri"/>
            </a:endParaRPr>
          </a:p>
        </p:txBody>
      </p:sp>
      <p:sp>
        <p:nvSpPr>
          <p:cNvPr id="155" name="Google Shape;155;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336059" y="2822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3600" b="1" dirty="0"/>
              <a:t>Gender and Age Prediction</a:t>
            </a:r>
            <a:endParaRPr sz="4000" dirty="0"/>
          </a:p>
        </p:txBody>
      </p:sp>
      <p:sp>
        <p:nvSpPr>
          <p:cNvPr id="161" name="Google Shape;16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162" name="Google Shape;162;p22"/>
          <p:cNvSpPr txBox="1"/>
          <p:nvPr/>
        </p:nvSpPr>
        <p:spPr>
          <a:xfrm>
            <a:off x="501434" y="1336277"/>
            <a:ext cx="6754308" cy="1659780"/>
          </a:xfrm>
          <a:prstGeom prst="rect">
            <a:avLst/>
          </a:prstGeom>
          <a:noFill/>
          <a:ln>
            <a:noFill/>
          </a:ln>
        </p:spPr>
        <p:txBody>
          <a:bodyPr spcFirstLastPara="1" wrap="square" lIns="0" tIns="45700" rIns="0" bIns="45700" anchor="t" anchorCtr="0">
            <a:noAutofit/>
          </a:bodyPr>
          <a:lstStyle/>
          <a:p>
            <a:pPr marL="171450" marR="0" lvl="0" indent="-171450" algn="just" rtl="0">
              <a:lnSpc>
                <a:spcPct val="100000"/>
              </a:lnSpc>
              <a:spcBef>
                <a:spcPts val="0"/>
              </a:spcBef>
              <a:spcAft>
                <a:spcPts val="0"/>
              </a:spcAft>
              <a:buClr>
                <a:srgbClr val="595959"/>
              </a:buClr>
              <a:buSzPts val="1800"/>
              <a:buFont typeface="Arial"/>
              <a:buChar char="•"/>
            </a:pPr>
            <a:r>
              <a:rPr lang="en-US" sz="1800" b="1" i="0" u="none" strike="noStrike" cap="none" dirty="0">
                <a:solidFill>
                  <a:schemeClr val="dk1"/>
                </a:solidFill>
                <a:latin typeface="Calibri"/>
                <a:ea typeface="Calibri"/>
                <a:cs typeface="Calibri"/>
                <a:sym typeface="Calibri"/>
              </a:rPr>
              <a:t>Dataset</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imdb</a:t>
            </a:r>
            <a:r>
              <a:rPr lang="en-US" sz="1800" b="0" i="0" u="none" strike="noStrike" cap="none" dirty="0">
                <a:solidFill>
                  <a:schemeClr val="dk1"/>
                </a:solidFill>
                <a:latin typeface="Calibri"/>
                <a:ea typeface="Calibri"/>
                <a:cs typeface="Calibri"/>
                <a:sym typeface="Calibri"/>
              </a:rPr>
              <a:t>-wiki dataset</a:t>
            </a:r>
            <a:endParaRPr dirty="0"/>
          </a:p>
          <a:p>
            <a:pPr marL="171450" marR="0" lvl="0" indent="-171450" algn="just" rtl="0">
              <a:lnSpc>
                <a:spcPct val="100000"/>
              </a:lnSpc>
              <a:spcBef>
                <a:spcPts val="0"/>
              </a:spcBef>
              <a:spcAft>
                <a:spcPts val="0"/>
              </a:spcAft>
              <a:buClr>
                <a:srgbClr val="595959"/>
              </a:buClr>
              <a:buSzPts val="1800"/>
              <a:buFont typeface="Arial"/>
              <a:buChar char="•"/>
            </a:pPr>
            <a:r>
              <a:rPr lang="en-US" sz="1800" b="1" i="0" u="none" strike="noStrike" cap="none" dirty="0">
                <a:solidFill>
                  <a:schemeClr val="dk1"/>
                </a:solidFill>
                <a:latin typeface="Calibri"/>
                <a:ea typeface="Calibri"/>
                <a:cs typeface="Calibri"/>
                <a:sym typeface="Calibri"/>
              </a:rPr>
              <a:t>Method</a:t>
            </a:r>
            <a:r>
              <a:rPr lang="en-US" sz="1800" b="0" i="0" u="none" strike="noStrike" cap="none" dirty="0">
                <a:solidFill>
                  <a:schemeClr val="dk1"/>
                </a:solidFill>
                <a:latin typeface="Calibri"/>
                <a:ea typeface="Calibri"/>
                <a:cs typeface="Calibri"/>
                <a:sym typeface="Calibri"/>
              </a:rPr>
              <a:t>: Transfer Learning with VGG16 </a:t>
            </a:r>
            <a:endParaRPr sz="1800" b="0" i="0" u="none" strike="noStrike" cap="none" dirty="0">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595959"/>
              </a:buClr>
              <a:buSzPts val="1800"/>
              <a:buFont typeface="Arial"/>
              <a:buChar char="•"/>
            </a:pPr>
            <a:r>
              <a:rPr lang="en-US" sz="1800" b="1" i="0" u="none" strike="noStrike" cap="none" dirty="0">
                <a:solidFill>
                  <a:schemeClr val="dk1"/>
                </a:solidFill>
                <a:latin typeface="Calibri"/>
                <a:ea typeface="Calibri"/>
                <a:cs typeface="Calibri"/>
                <a:sym typeface="Calibri"/>
              </a:rPr>
              <a:t>Challenge</a:t>
            </a:r>
            <a:r>
              <a:rPr lang="en-US" sz="1800" b="0" i="0" u="none" strike="noStrike" cap="none" dirty="0">
                <a:solidFill>
                  <a:schemeClr val="dk1"/>
                </a:solidFill>
                <a:latin typeface="Calibri"/>
                <a:ea typeface="Calibri"/>
                <a:cs typeface="Calibri"/>
                <a:sym typeface="Calibri"/>
              </a:rPr>
              <a:t>: Preprocessing, expressions, lighting, pose</a:t>
            </a:r>
            <a:endParaRPr sz="1800" b="0" i="0" u="none" strike="noStrike" cap="none" dirty="0">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595959"/>
              </a:buClr>
              <a:buSzPts val="1800"/>
              <a:buFont typeface="Arial"/>
              <a:buChar char="•"/>
            </a:pPr>
            <a:r>
              <a:rPr lang="en-US" sz="1800" b="1" i="0" u="none" strike="noStrike" cap="none" dirty="0">
                <a:solidFill>
                  <a:schemeClr val="dk1"/>
                </a:solidFill>
                <a:latin typeface="Calibri"/>
                <a:ea typeface="Calibri"/>
                <a:cs typeface="Calibri"/>
                <a:sym typeface="Calibri"/>
              </a:rPr>
              <a:t>Results (gender)</a:t>
            </a:r>
            <a:r>
              <a:rPr lang="en-US" sz="1800" b="0" i="0" u="none" strike="noStrike" cap="none" dirty="0">
                <a:solidFill>
                  <a:schemeClr val="dk1"/>
                </a:solidFill>
                <a:latin typeface="Calibri"/>
                <a:ea typeface="Calibri"/>
                <a:cs typeface="Calibri"/>
                <a:sym typeface="Calibri"/>
              </a:rPr>
              <a:t>: Achieved accuracy &gt; 95%</a:t>
            </a:r>
            <a:endParaRPr dirty="0"/>
          </a:p>
          <a:p>
            <a:pPr marL="171450" marR="0" lvl="0" indent="-171450" algn="just" rtl="0">
              <a:lnSpc>
                <a:spcPct val="100000"/>
              </a:lnSpc>
              <a:spcBef>
                <a:spcPts val="0"/>
              </a:spcBef>
              <a:spcAft>
                <a:spcPts val="0"/>
              </a:spcAft>
              <a:buClr>
                <a:srgbClr val="595959"/>
              </a:buClr>
              <a:buSzPts val="1800"/>
              <a:buFont typeface="Arial"/>
              <a:buChar char="•"/>
            </a:pPr>
            <a:r>
              <a:rPr lang="en-US" sz="1800" b="1" i="0" u="none" strike="noStrike" cap="none" dirty="0">
                <a:solidFill>
                  <a:schemeClr val="dk1"/>
                </a:solidFill>
                <a:latin typeface="Calibri"/>
                <a:ea typeface="Calibri"/>
                <a:cs typeface="Calibri"/>
                <a:sym typeface="Calibri"/>
              </a:rPr>
              <a:t>Results (age)</a:t>
            </a:r>
            <a:r>
              <a:rPr lang="en-US" sz="1800" b="0" i="0" u="none" strike="noStrike" cap="none" dirty="0">
                <a:solidFill>
                  <a:schemeClr val="dk1"/>
                </a:solidFill>
                <a:latin typeface="Calibri"/>
                <a:ea typeface="Calibri"/>
                <a:cs typeface="Calibri"/>
                <a:sym typeface="Calibri"/>
              </a:rPr>
              <a:t>: +/- 6 years (mean absolute error)</a:t>
            </a:r>
            <a:endParaRPr dirty="0"/>
          </a:p>
          <a:p>
            <a:pPr marL="171450" marR="0" lvl="0" indent="-57150" algn="just" rtl="0">
              <a:lnSpc>
                <a:spcPct val="100000"/>
              </a:lnSpc>
              <a:spcBef>
                <a:spcPts val="0"/>
              </a:spcBef>
              <a:spcAft>
                <a:spcPts val="0"/>
              </a:spcAft>
              <a:buClr>
                <a:srgbClr val="595959"/>
              </a:buClr>
              <a:buSzPts val="1800"/>
              <a:buFont typeface="Arial"/>
              <a:buNone/>
            </a:pPr>
            <a:endParaRPr sz="18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sz="18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sz="18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sz="18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p:txBody>
      </p:sp>
      <p:pic>
        <p:nvPicPr>
          <p:cNvPr id="163" name="Google Shape;163;p22" descr="A screenshot of a cell phone&#10;&#10;Description automatically generated"/>
          <p:cNvPicPr preferRelativeResize="0"/>
          <p:nvPr/>
        </p:nvPicPr>
        <p:blipFill rotWithShape="1">
          <a:blip r:embed="rId3">
            <a:alphaModFix/>
          </a:blip>
          <a:srcRect/>
          <a:stretch/>
        </p:blipFill>
        <p:spPr>
          <a:xfrm>
            <a:off x="1615537" y="3178620"/>
            <a:ext cx="4183202" cy="3177730"/>
          </a:xfrm>
          <a:prstGeom prst="rect">
            <a:avLst/>
          </a:prstGeom>
          <a:noFill/>
          <a:ln>
            <a:noFill/>
          </a:ln>
        </p:spPr>
      </p:pic>
      <p:pic>
        <p:nvPicPr>
          <p:cNvPr id="164" name="Google Shape;164;p22"/>
          <p:cNvPicPr preferRelativeResize="0"/>
          <p:nvPr/>
        </p:nvPicPr>
        <p:blipFill rotWithShape="1">
          <a:blip r:embed="rId4">
            <a:alphaModFix/>
          </a:blip>
          <a:srcRect/>
          <a:stretch/>
        </p:blipFill>
        <p:spPr>
          <a:xfrm>
            <a:off x="6725627" y="3338706"/>
            <a:ext cx="4354224" cy="3200206"/>
          </a:xfrm>
          <a:prstGeom prst="rect">
            <a:avLst/>
          </a:prstGeom>
          <a:noFill/>
          <a:ln w="25400" cap="flat" cmpd="sng">
            <a:solidFill>
              <a:srgbClr val="FFFFFF"/>
            </a:solidFill>
            <a:prstDash val="solid"/>
            <a:round/>
            <a:headEnd type="none" w="sm" len="sm"/>
            <a:tailEnd type="none" w="sm" len="sm"/>
          </a:ln>
        </p:spPr>
      </p:pic>
      <p:pic>
        <p:nvPicPr>
          <p:cNvPr id="165" name="Google Shape;165;p22" descr="UTKFace - Aicip"/>
          <p:cNvPicPr preferRelativeResize="0"/>
          <p:nvPr/>
        </p:nvPicPr>
        <p:blipFill rotWithShape="1">
          <a:blip r:embed="rId5">
            <a:alphaModFix/>
          </a:blip>
          <a:srcRect/>
          <a:stretch/>
        </p:blipFill>
        <p:spPr>
          <a:xfrm>
            <a:off x="7065242" y="938211"/>
            <a:ext cx="3636894" cy="20875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Google Shape;142;p5">
            <a:extLst>
              <a:ext uri="{FF2B5EF4-FFF2-40B4-BE49-F238E27FC236}">
                <a16:creationId xmlns:a16="http://schemas.microsoft.com/office/drawing/2014/main" id="{782C970C-7769-4B28-A7A5-A602EC4C1D7C}"/>
              </a:ext>
            </a:extLst>
          </p:cNvPr>
          <p:cNvPicPr preferRelativeResize="0"/>
          <p:nvPr/>
        </p:nvPicPr>
        <p:blipFill rotWithShape="1">
          <a:blip r:embed="rId3"/>
          <a:stretch/>
        </p:blipFill>
        <p:spPr>
          <a:xfrm>
            <a:off x="678543" y="1795614"/>
            <a:ext cx="3759200" cy="3715656"/>
          </a:xfrm>
          <a:prstGeom prst="rect">
            <a:avLst/>
          </a:prstGeom>
          <a:noFill/>
        </p:spPr>
      </p:pic>
      <p:pic>
        <p:nvPicPr>
          <p:cNvPr id="6" name="Picture 5" descr="A picture containing monitor, sitting, computer, large&#10;&#10;Description automatically generated">
            <a:extLst>
              <a:ext uri="{FF2B5EF4-FFF2-40B4-BE49-F238E27FC236}">
                <a16:creationId xmlns:a16="http://schemas.microsoft.com/office/drawing/2014/main" id="{40E19651-86F9-49CE-8AC6-6F98226C40E6}"/>
              </a:ext>
            </a:extLst>
          </p:cNvPr>
          <p:cNvPicPr>
            <a:picLocks noChangeAspect="1"/>
          </p:cNvPicPr>
          <p:nvPr/>
        </p:nvPicPr>
        <p:blipFill>
          <a:blip r:embed="rId4"/>
          <a:stretch>
            <a:fillRect/>
          </a:stretch>
        </p:blipFill>
        <p:spPr>
          <a:xfrm>
            <a:off x="4972354" y="1174464"/>
            <a:ext cx="6381446" cy="51051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Slide Number Placeholder 2">
            <a:extLst>
              <a:ext uri="{FF2B5EF4-FFF2-40B4-BE49-F238E27FC236}">
                <a16:creationId xmlns:a16="http://schemas.microsoft.com/office/drawing/2014/main" id="{25AC0F5A-DB29-4C46-827E-B92AD2A2DFA2}"/>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7</a:t>
            </a:fld>
            <a:endParaRPr lang="en-US" kern="1200">
              <a:solidFill>
                <a:schemeClr val="tx1">
                  <a:tint val="75000"/>
                </a:schemeClr>
              </a:solidFill>
              <a:latin typeface="+mn-lt"/>
              <a:ea typeface="+mn-ea"/>
              <a:cs typeface="+mn-cs"/>
            </a:endParaRPr>
          </a:p>
        </p:txBody>
      </p:sp>
      <p:sp>
        <p:nvSpPr>
          <p:cNvPr id="31" name="Google Shape;160;p22">
            <a:extLst>
              <a:ext uri="{FF2B5EF4-FFF2-40B4-BE49-F238E27FC236}">
                <a16:creationId xmlns:a16="http://schemas.microsoft.com/office/drawing/2014/main" id="{235D01F5-F753-4702-87A5-1FCF61B733A5}"/>
              </a:ext>
            </a:extLst>
          </p:cNvPr>
          <p:cNvSpPr txBox="1">
            <a:spLocks/>
          </p:cNvSpPr>
          <p:nvPr/>
        </p:nvSpPr>
        <p:spPr>
          <a:xfrm>
            <a:off x="336058" y="28221"/>
            <a:ext cx="1144954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3600" b="1" dirty="0" err="1"/>
              <a:t>HexaFace</a:t>
            </a:r>
            <a:r>
              <a:rPr lang="en-US" sz="3600" b="1" dirty="0"/>
              <a:t>: AI-based Web Portal for Face Applications</a:t>
            </a:r>
            <a:endParaRPr lang="en-US" sz="4000" dirty="0"/>
          </a:p>
        </p:txBody>
      </p:sp>
    </p:spTree>
    <p:extLst>
      <p:ext uri="{BB962C8B-B14F-4D97-AF65-F5344CB8AC3E}">
        <p14:creationId xmlns:p14="http://schemas.microsoft.com/office/powerpoint/2010/main" val="1472638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9"/>
        <p:cNvGrpSpPr/>
        <p:nvPr/>
      </p:nvGrpSpPr>
      <p:grpSpPr>
        <a:xfrm>
          <a:off x="0" y="0"/>
          <a:ext cx="0" cy="0"/>
          <a:chOff x="0" y="0"/>
          <a:chExt cx="0" cy="0"/>
        </a:xfrm>
      </p:grpSpPr>
      <p:pic>
        <p:nvPicPr>
          <p:cNvPr id="15" name="Picture 14" descr="A picture containing drawing&#10;&#10;Description automatically generated">
            <a:extLst>
              <a:ext uri="{FF2B5EF4-FFF2-40B4-BE49-F238E27FC236}">
                <a16:creationId xmlns:a16="http://schemas.microsoft.com/office/drawing/2014/main" id="{4E875E8D-080B-4A77-B346-C3B5FFBA0D60}"/>
              </a:ext>
            </a:extLst>
          </p:cNvPr>
          <p:cNvPicPr>
            <a:picLocks noChangeAspect="1"/>
          </p:cNvPicPr>
          <p:nvPr/>
        </p:nvPicPr>
        <p:blipFill>
          <a:blip r:embed="rId3">
            <a:duotone>
              <a:prstClr val="black"/>
              <a:srgbClr val="D9C3A5">
                <a:tint val="50000"/>
                <a:satMod val="180000"/>
              </a:srgbClr>
            </a:duotone>
          </a:blip>
          <a:stretch>
            <a:fillRect/>
          </a:stretch>
        </p:blipFill>
        <p:spPr>
          <a:xfrm>
            <a:off x="658658" y="3138918"/>
            <a:ext cx="2228088" cy="278290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E6F4D7FA-4B3D-414E-9B44-EC3A9C663DE1}"/>
              </a:ext>
            </a:extLst>
          </p:cNvPr>
          <p:cNvPicPr>
            <a:picLocks noChangeAspect="1"/>
          </p:cNvPicPr>
          <p:nvPr/>
        </p:nvPicPr>
        <p:blipFill rotWithShape="1">
          <a:blip r:embed="rId4"/>
          <a:srcRect l="55834" t="-642" b="32673"/>
          <a:stretch/>
        </p:blipFill>
        <p:spPr>
          <a:xfrm>
            <a:off x="3542845" y="956217"/>
            <a:ext cx="7990497" cy="43654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Google Shape;142;p5">
            <a:extLst>
              <a:ext uri="{FF2B5EF4-FFF2-40B4-BE49-F238E27FC236}">
                <a16:creationId xmlns:a16="http://schemas.microsoft.com/office/drawing/2014/main" id="{F504706B-1A27-4F1B-A999-D4BEB3F5AB65}"/>
              </a:ext>
            </a:extLst>
          </p:cNvPr>
          <p:cNvPicPr preferRelativeResize="0"/>
          <p:nvPr/>
        </p:nvPicPr>
        <p:blipFill rotWithShape="1">
          <a:blip r:embed="rId5"/>
          <a:stretch/>
        </p:blipFill>
        <p:spPr>
          <a:xfrm>
            <a:off x="658658" y="555071"/>
            <a:ext cx="2228087" cy="2086529"/>
          </a:xfrm>
          <a:prstGeom prst="rect">
            <a:avLst/>
          </a:prstGeom>
          <a:noFill/>
        </p:spPr>
      </p:pic>
      <p:sp>
        <p:nvSpPr>
          <p:cNvPr id="2" name="Slide Number Placeholder 1">
            <a:extLst>
              <a:ext uri="{FF2B5EF4-FFF2-40B4-BE49-F238E27FC236}">
                <a16:creationId xmlns:a16="http://schemas.microsoft.com/office/drawing/2014/main" id="{0ED9CA33-E810-4A56-98BA-9819D77F02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900452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9"/>
        <p:cNvGrpSpPr/>
        <p:nvPr/>
      </p:nvGrpSpPr>
      <p:grpSpPr>
        <a:xfrm>
          <a:off x="0" y="0"/>
          <a:ext cx="0" cy="0"/>
          <a:chOff x="0" y="0"/>
          <a:chExt cx="0" cy="0"/>
        </a:xfrm>
      </p:grpSpPr>
      <p:pic>
        <p:nvPicPr>
          <p:cNvPr id="3" name="Picture 2">
            <a:extLst>
              <a:ext uri="{FF2B5EF4-FFF2-40B4-BE49-F238E27FC236}">
                <a16:creationId xmlns:a16="http://schemas.microsoft.com/office/drawing/2014/main" id="{0420836E-AB89-4563-A897-8E7B3A248872}"/>
              </a:ext>
            </a:extLst>
          </p:cNvPr>
          <p:cNvPicPr>
            <a:picLocks noChangeAspect="1"/>
          </p:cNvPicPr>
          <p:nvPr/>
        </p:nvPicPr>
        <p:blipFill>
          <a:blip r:embed="rId3"/>
          <a:stretch>
            <a:fillRect/>
          </a:stretch>
        </p:blipFill>
        <p:spPr>
          <a:xfrm>
            <a:off x="421151" y="3021108"/>
            <a:ext cx="2601639" cy="3088837"/>
          </a:xfrm>
          <a:prstGeom prst="rect">
            <a:avLst/>
          </a:prstGeom>
        </p:spPr>
      </p:pic>
      <p:pic>
        <p:nvPicPr>
          <p:cNvPr id="2" name="Picture 1">
            <a:extLst>
              <a:ext uri="{FF2B5EF4-FFF2-40B4-BE49-F238E27FC236}">
                <a16:creationId xmlns:a16="http://schemas.microsoft.com/office/drawing/2014/main" id="{F86FA5BC-094E-454B-9A86-A6C6F438F72E}"/>
              </a:ext>
            </a:extLst>
          </p:cNvPr>
          <p:cNvPicPr>
            <a:picLocks noChangeAspect="1"/>
          </p:cNvPicPr>
          <p:nvPr/>
        </p:nvPicPr>
        <p:blipFill rotWithShape="1">
          <a:blip r:embed="rId4"/>
          <a:srcRect l="55714" b="12584"/>
          <a:stretch/>
        </p:blipFill>
        <p:spPr>
          <a:xfrm>
            <a:off x="3808172" y="555071"/>
            <a:ext cx="7411284" cy="51933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oogle Shape;142;p5">
            <a:extLst>
              <a:ext uri="{FF2B5EF4-FFF2-40B4-BE49-F238E27FC236}">
                <a16:creationId xmlns:a16="http://schemas.microsoft.com/office/drawing/2014/main" id="{20E131D4-C19C-424A-9D24-AF06EE7E76AB}"/>
              </a:ext>
            </a:extLst>
          </p:cNvPr>
          <p:cNvPicPr preferRelativeResize="0"/>
          <p:nvPr/>
        </p:nvPicPr>
        <p:blipFill rotWithShape="1">
          <a:blip r:embed="rId5"/>
          <a:stretch/>
        </p:blipFill>
        <p:spPr>
          <a:xfrm>
            <a:off x="607926" y="555071"/>
            <a:ext cx="2228087" cy="2086529"/>
          </a:xfrm>
          <a:prstGeom prst="rect">
            <a:avLst/>
          </a:prstGeom>
          <a:noFill/>
        </p:spPr>
      </p:pic>
      <p:sp>
        <p:nvSpPr>
          <p:cNvPr id="4" name="Slide Number Placeholder 3">
            <a:extLst>
              <a:ext uri="{FF2B5EF4-FFF2-40B4-BE49-F238E27FC236}">
                <a16:creationId xmlns:a16="http://schemas.microsoft.com/office/drawing/2014/main" id="{0FA9A33B-FCEE-4BA9-BF98-1C4D3A68AA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241211468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1576</Words>
  <Application>Microsoft Office PowerPoint</Application>
  <PresentationFormat>Widescreen</PresentationFormat>
  <Paragraphs>257</Paragraphs>
  <Slides>23</Slides>
  <Notes>23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Arial</vt:lpstr>
      <vt:lpstr>Calibri</vt:lpstr>
      <vt:lpstr>Courier New</vt:lpstr>
      <vt:lpstr>Georgia</vt:lpstr>
      <vt:lpstr>Noto Sans Symbols</vt:lpstr>
      <vt:lpstr>Wingdings</vt:lpstr>
      <vt:lpstr>Office Theme</vt:lpstr>
      <vt:lpstr>Office Theme</vt:lpstr>
      <vt:lpstr>Deep Learning-based Web Portal for Facial Applications</vt:lpstr>
      <vt:lpstr>Outline</vt:lpstr>
      <vt:lpstr>Face Applications</vt:lpstr>
      <vt:lpstr>Full Stack Deep Learning Workflow for Face Applications  </vt:lpstr>
      <vt:lpstr>Convolutional Neural Networks for Feature Extraction</vt:lpstr>
      <vt:lpstr>Gender and Age Prediction</vt:lpstr>
      <vt:lpstr>PowerPoint Presentation</vt:lpstr>
      <vt:lpstr>PowerPoint Presentation</vt:lpstr>
      <vt:lpstr>PowerPoint Presentation</vt:lpstr>
      <vt:lpstr>Facial Emotion Recognition</vt:lpstr>
      <vt:lpstr>PowerPoint Presentation</vt:lpstr>
      <vt:lpstr>Face Detection</vt:lpstr>
      <vt:lpstr>PowerPoint Presentation</vt:lpstr>
      <vt:lpstr>Face Verification</vt:lpstr>
      <vt:lpstr>PowerPoint Presentation</vt:lpstr>
      <vt:lpstr>Facial Synthesis</vt:lpstr>
      <vt:lpstr>PowerPoint Presentation</vt:lpstr>
      <vt:lpstr>What We Learned…</vt:lpstr>
      <vt:lpstr>Path Ahead...</vt:lpstr>
      <vt:lpstr>Summary (backup)</vt:lpstr>
      <vt:lpstr>CNN for verification (backup)</vt:lpstr>
      <vt:lpstr>MTCNN for detection (backup)</vt:lpstr>
      <vt:lpstr>Deep Convolutional  GAN Architecture for face generation (backup)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Learning-based Web Portal for Facial Applications</dc:title>
  <dc:creator>Mehrtoos</dc:creator>
  <cp:lastModifiedBy>Mehrtoos</cp:lastModifiedBy>
  <cp:revision>10</cp:revision>
  <dcterms:created xsi:type="dcterms:W3CDTF">2020-04-14T02:04:48Z</dcterms:created>
  <dcterms:modified xsi:type="dcterms:W3CDTF">2020-04-14T03:26:33Z</dcterms:modified>
</cp:coreProperties>
</file>